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x="5321300" cy="7556500"/>
  <p:notesSz cx="6858000" cy="9144000"/>
  <p:embeddedFontLst>
    <p:embeddedFont>
      <p:font typeface="Arial Nova Condensed" panose="020B0604020202020204" charset="0"/>
      <p:regular r:id="rId21"/>
    </p:embeddedFont>
    <p:embeddedFont>
      <p:font typeface="Arial Nova Condensed Bold" panose="020B0604020202020204" charset="0"/>
      <p:regular r:id="rId22"/>
    </p:embeddedFont>
    <p:embeddedFont>
      <p:font typeface="Arial Nova Condensed Italics" panose="020B0604020202020204" charset="0"/>
      <p:regular r:id="rId23"/>
    </p:embeddedFont>
    <p:embeddedFont>
      <p:font typeface="Arial Nova Condensed Light Italics" panose="020B0604020202020204" charset="0"/>
      <p:regular r:id="rId24"/>
    </p:embeddedFont>
    <p:embeddedFont>
      <p:font typeface="More Sugar Thin"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hita" initials="w" lastIdx="23" clrIdx="0">
    <p:extLst>
      <p:ext uri="{19B8F6BF-5375-455C-9EA6-DF929625EA0E}">
        <p15:presenceInfo xmlns:p15="http://schemas.microsoft.com/office/powerpoint/2012/main" userId="whita" providerId="None"/>
      </p:ext>
    </p:extLst>
  </p:cmAuthor>
  <p:cmAuthor id="2" name="Mark Whitaker" initials="MW" lastIdx="1" clrIdx="1">
    <p:extLst>
      <p:ext uri="{19B8F6BF-5375-455C-9EA6-DF929625EA0E}">
        <p15:presenceInfo xmlns:p15="http://schemas.microsoft.com/office/powerpoint/2012/main" userId="f79bff1a835bd23c" providerId="Windows Live"/>
      </p:ext>
    </p:extLst>
  </p:cmAuthor>
  <p:cmAuthor id="3" name="Richard JABOT" initials="RJ" lastIdx="2" clrIdx="2">
    <p:extLst>
      <p:ext uri="{19B8F6BF-5375-455C-9EA6-DF929625EA0E}">
        <p15:presenceInfo xmlns:p15="http://schemas.microsoft.com/office/powerpoint/2012/main" userId="718714b20d428e2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1436" y="2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font" Target="fonts/font1.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5.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4.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hyperlink" Target="https://phoneimpact.inria.fr" TargetMode="External"/><Relationship Id="rId4" Type="http://schemas.openxmlformats.org/officeDocument/2006/relationships/image" Target="../media/image38.jpe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10" Type="http://schemas.openxmlformats.org/officeDocument/2006/relationships/image" Target="../media/image15.png"/><Relationship Id="rId4" Type="http://schemas.openxmlformats.org/officeDocument/2006/relationships/image" Target="../media/image9.jpeg"/><Relationship Id="rId9"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1825"/>
            <a:ext cx="5328000" cy="7468175"/>
          </a:xfrm>
          <a:custGeom>
            <a:avLst/>
            <a:gdLst/>
            <a:ahLst/>
            <a:cxnLst/>
            <a:rect l="l" t="t" r="r" b="b"/>
            <a:pathLst>
              <a:path w="5328000" h="7468175">
                <a:moveTo>
                  <a:pt x="0" y="0"/>
                </a:moveTo>
                <a:lnTo>
                  <a:pt x="5328000" y="0"/>
                </a:lnTo>
                <a:lnTo>
                  <a:pt x="5328000" y="7468175"/>
                </a:lnTo>
                <a:lnTo>
                  <a:pt x="0" y="7468175"/>
                </a:lnTo>
                <a:lnTo>
                  <a:pt x="0" y="0"/>
                </a:lnTo>
                <a:close/>
              </a:path>
            </a:pathLst>
          </a:custGeom>
          <a:blipFill>
            <a:blip r:embed="rId2"/>
            <a:stretch>
              <a:fillRect t="-627" b="-627"/>
            </a:stretch>
          </a:blipFill>
        </p:spPr>
        <p:txBody>
          <a:bodyPr/>
          <a:lstStyle/>
          <a:p>
            <a:endParaRPr lang="en-US" noProof="0" dirty="0"/>
          </a:p>
        </p:txBody>
      </p:sp>
      <p:sp>
        <p:nvSpPr>
          <p:cNvPr id="3" name="Freeform 3"/>
          <p:cNvSpPr/>
          <p:nvPr/>
        </p:nvSpPr>
        <p:spPr>
          <a:xfrm>
            <a:off x="371052" y="1953244"/>
            <a:ext cx="4585897" cy="3437512"/>
          </a:xfrm>
          <a:custGeom>
            <a:avLst/>
            <a:gdLst/>
            <a:ahLst/>
            <a:cxnLst/>
            <a:rect l="l" t="t" r="r" b="b"/>
            <a:pathLst>
              <a:path w="4585897" h="3437512">
                <a:moveTo>
                  <a:pt x="0" y="0"/>
                </a:moveTo>
                <a:lnTo>
                  <a:pt x="4585896" y="0"/>
                </a:lnTo>
                <a:lnTo>
                  <a:pt x="4585896" y="3437512"/>
                </a:lnTo>
                <a:lnTo>
                  <a:pt x="0" y="3437512"/>
                </a:lnTo>
                <a:lnTo>
                  <a:pt x="0" y="0"/>
                </a:lnTo>
                <a:close/>
              </a:path>
            </a:pathLst>
          </a:custGeom>
          <a:blipFill>
            <a:blip r:embed="rId3"/>
            <a:stretch>
              <a:fillRect/>
            </a:stretch>
          </a:blipFill>
        </p:spPr>
        <p:txBody>
          <a:bodyPr/>
          <a:lstStyle/>
          <a:p>
            <a:endParaRPr lang="en-US" noProof="0" dirty="0"/>
          </a:p>
        </p:txBody>
      </p:sp>
      <p:grpSp>
        <p:nvGrpSpPr>
          <p:cNvPr id="4" name="Group 4"/>
          <p:cNvGrpSpPr/>
          <p:nvPr/>
        </p:nvGrpSpPr>
        <p:grpSpPr>
          <a:xfrm>
            <a:off x="532800" y="6144249"/>
            <a:ext cx="1670650" cy="774951"/>
            <a:chOff x="0" y="0"/>
            <a:chExt cx="1884018" cy="936077"/>
          </a:xfrm>
        </p:grpSpPr>
        <p:sp>
          <p:nvSpPr>
            <p:cNvPr id="5" name="Freeform 5"/>
            <p:cNvSpPr/>
            <p:nvPr/>
          </p:nvSpPr>
          <p:spPr>
            <a:xfrm>
              <a:off x="0" y="0"/>
              <a:ext cx="333797" cy="315237"/>
            </a:xfrm>
            <a:custGeom>
              <a:avLst/>
              <a:gdLst/>
              <a:ahLst/>
              <a:cxnLst/>
              <a:rect l="l" t="t" r="r" b="b"/>
              <a:pathLst>
                <a:path w="333797" h="315237">
                  <a:moveTo>
                    <a:pt x="0" y="0"/>
                  </a:moveTo>
                  <a:lnTo>
                    <a:pt x="333797" y="0"/>
                  </a:lnTo>
                  <a:lnTo>
                    <a:pt x="333797" y="315237"/>
                  </a:lnTo>
                  <a:lnTo>
                    <a:pt x="0" y="315237"/>
                  </a:lnTo>
                  <a:lnTo>
                    <a:pt x="0" y="0"/>
                  </a:lnTo>
                  <a:close/>
                </a:path>
              </a:pathLst>
            </a:custGeom>
            <a:blipFill>
              <a:blip r:embed="rId4"/>
              <a:stretch>
                <a:fillRect t="-1824" b="-1824"/>
              </a:stretch>
            </a:blipFill>
          </p:spPr>
          <p:txBody>
            <a:bodyPr/>
            <a:lstStyle/>
            <a:p>
              <a:endParaRPr lang="en-US" noProof="0" dirty="0"/>
            </a:p>
          </p:txBody>
        </p:sp>
        <p:sp>
          <p:nvSpPr>
            <p:cNvPr id="6" name="Freeform 6"/>
            <p:cNvSpPr/>
            <p:nvPr/>
          </p:nvSpPr>
          <p:spPr>
            <a:xfrm>
              <a:off x="40036" y="346095"/>
              <a:ext cx="288461" cy="278306"/>
            </a:xfrm>
            <a:custGeom>
              <a:avLst/>
              <a:gdLst/>
              <a:ahLst/>
              <a:cxnLst/>
              <a:rect l="l" t="t" r="r" b="b"/>
              <a:pathLst>
                <a:path w="288461" h="278306">
                  <a:moveTo>
                    <a:pt x="0" y="0"/>
                  </a:moveTo>
                  <a:lnTo>
                    <a:pt x="288461" y="0"/>
                  </a:lnTo>
                  <a:lnTo>
                    <a:pt x="288461" y="278306"/>
                  </a:lnTo>
                  <a:lnTo>
                    <a:pt x="0" y="278306"/>
                  </a:lnTo>
                  <a:lnTo>
                    <a:pt x="0" y="0"/>
                  </a:lnTo>
                  <a:close/>
                </a:path>
              </a:pathLst>
            </a:custGeom>
            <a:blipFill>
              <a:blip r:embed="rId5"/>
              <a:stretch>
                <a:fillRect t="-1824" b="-1824"/>
              </a:stretch>
            </a:blipFill>
          </p:spPr>
          <p:txBody>
            <a:bodyPr/>
            <a:lstStyle/>
            <a:p>
              <a:endParaRPr lang="en-US" noProof="0" dirty="0"/>
            </a:p>
          </p:txBody>
        </p:sp>
        <p:sp>
          <p:nvSpPr>
            <p:cNvPr id="7" name="Freeform 7"/>
            <p:cNvSpPr/>
            <p:nvPr/>
          </p:nvSpPr>
          <p:spPr>
            <a:xfrm>
              <a:off x="6219" y="658137"/>
              <a:ext cx="322278" cy="277940"/>
            </a:xfrm>
            <a:custGeom>
              <a:avLst/>
              <a:gdLst/>
              <a:ahLst/>
              <a:cxnLst/>
              <a:rect l="l" t="t" r="r" b="b"/>
              <a:pathLst>
                <a:path w="322278" h="277940">
                  <a:moveTo>
                    <a:pt x="0" y="0"/>
                  </a:moveTo>
                  <a:lnTo>
                    <a:pt x="322278" y="0"/>
                  </a:lnTo>
                  <a:lnTo>
                    <a:pt x="322278" y="277940"/>
                  </a:lnTo>
                  <a:lnTo>
                    <a:pt x="0" y="277940"/>
                  </a:lnTo>
                  <a:lnTo>
                    <a:pt x="0" y="0"/>
                  </a:lnTo>
                  <a:close/>
                </a:path>
              </a:pathLst>
            </a:custGeom>
            <a:blipFill>
              <a:blip r:embed="rId6"/>
              <a:stretch>
                <a:fillRect t="-1824" b="-1824"/>
              </a:stretch>
            </a:blipFill>
          </p:spPr>
          <p:txBody>
            <a:bodyPr/>
            <a:lstStyle/>
            <a:p>
              <a:endParaRPr lang="en-US" noProof="0" dirty="0"/>
            </a:p>
          </p:txBody>
        </p:sp>
        <p:sp>
          <p:nvSpPr>
            <p:cNvPr id="8" name="TextBox 8"/>
            <p:cNvSpPr txBox="1"/>
            <p:nvPr/>
          </p:nvSpPr>
          <p:spPr>
            <a:xfrm>
              <a:off x="398112" y="64743"/>
              <a:ext cx="1485906" cy="213783"/>
            </a:xfrm>
            <a:prstGeom prst="rect">
              <a:avLst/>
            </a:prstGeom>
          </p:spPr>
          <p:txBody>
            <a:bodyPr lIns="0" tIns="0" rIns="0" bIns="0" rtlCol="0" anchor="t">
              <a:spAutoFit/>
            </a:bodyPr>
            <a:lstStyle/>
            <a:p>
              <a:pPr algn="l">
                <a:lnSpc>
                  <a:spcPts val="1399"/>
                </a:lnSpc>
                <a:spcBef>
                  <a:spcPct val="0"/>
                </a:spcBef>
              </a:pPr>
              <a:r>
                <a:rPr lang="en-US" sz="999" b="1" noProof="0" dirty="0">
                  <a:solidFill>
                    <a:srgbClr val="000000"/>
                  </a:solidFill>
                  <a:latin typeface="Arial Nova Condensed Bold"/>
                  <a:ea typeface="Arial Nova Condensed Bold"/>
                  <a:cs typeface="Arial Nova Condensed Bold"/>
                  <a:sym typeface="Arial Nova Condensed Bold"/>
                </a:rPr>
                <a:t>Number of players: 3 to 5</a:t>
              </a:r>
            </a:p>
          </p:txBody>
        </p:sp>
        <p:sp>
          <p:nvSpPr>
            <p:cNvPr id="9" name="TextBox 9"/>
            <p:cNvSpPr txBox="1"/>
            <p:nvPr/>
          </p:nvSpPr>
          <p:spPr>
            <a:xfrm>
              <a:off x="398112" y="375676"/>
              <a:ext cx="1485906" cy="218095"/>
            </a:xfrm>
            <a:prstGeom prst="rect">
              <a:avLst/>
            </a:prstGeom>
          </p:spPr>
          <p:txBody>
            <a:bodyPr wrap="square" lIns="0" tIns="0" rIns="0" bIns="0" rtlCol="0" anchor="t">
              <a:spAutoFit/>
            </a:bodyPr>
            <a:lstStyle/>
            <a:p>
              <a:pPr algn="l">
                <a:lnSpc>
                  <a:spcPts val="1399"/>
                </a:lnSpc>
                <a:spcBef>
                  <a:spcPct val="0"/>
                </a:spcBef>
              </a:pPr>
              <a:r>
                <a:rPr lang="en-US" sz="999" b="1" noProof="0" dirty="0">
                  <a:solidFill>
                    <a:srgbClr val="000000"/>
                  </a:solidFill>
                  <a:latin typeface="Arial Nova Condensed Bold"/>
                  <a:ea typeface="Arial Nova Condensed Bold"/>
                  <a:cs typeface="Arial Nova Condensed Bold"/>
                  <a:sym typeface="Arial Nova Condensed Bold"/>
                </a:rPr>
                <a:t>Age: 14+</a:t>
              </a:r>
            </a:p>
          </p:txBody>
        </p:sp>
        <p:sp>
          <p:nvSpPr>
            <p:cNvPr id="10" name="TextBox 10"/>
            <p:cNvSpPr txBox="1"/>
            <p:nvPr/>
          </p:nvSpPr>
          <p:spPr>
            <a:xfrm>
              <a:off x="398112" y="687533"/>
              <a:ext cx="1345824" cy="213783"/>
            </a:xfrm>
            <a:prstGeom prst="rect">
              <a:avLst/>
            </a:prstGeom>
          </p:spPr>
          <p:txBody>
            <a:bodyPr lIns="0" tIns="0" rIns="0" bIns="0" rtlCol="0" anchor="t">
              <a:spAutoFit/>
            </a:bodyPr>
            <a:lstStyle/>
            <a:p>
              <a:pPr algn="l">
                <a:lnSpc>
                  <a:spcPts val="1399"/>
                </a:lnSpc>
                <a:spcBef>
                  <a:spcPct val="0"/>
                </a:spcBef>
              </a:pPr>
              <a:r>
                <a:rPr lang="en-US" sz="999" b="1" noProof="0" dirty="0">
                  <a:solidFill>
                    <a:srgbClr val="000000"/>
                  </a:solidFill>
                  <a:latin typeface="Arial Nova Condensed Bold"/>
                  <a:ea typeface="Arial Nova Condensed Bold"/>
                  <a:cs typeface="Arial Nova Condensed Bold"/>
                  <a:sym typeface="Arial Nova Condensed Bold"/>
                </a:rPr>
                <a:t>Duration: 40 min</a:t>
              </a:r>
            </a:p>
          </p:txBody>
        </p:sp>
      </p:grpSp>
      <p:sp>
        <p:nvSpPr>
          <p:cNvPr id="11" name="Freeform 11"/>
          <p:cNvSpPr/>
          <p:nvPr/>
        </p:nvSpPr>
        <p:spPr>
          <a:xfrm>
            <a:off x="2889425" y="6361761"/>
            <a:ext cx="1905775" cy="557439"/>
          </a:xfrm>
          <a:custGeom>
            <a:avLst/>
            <a:gdLst/>
            <a:ahLst/>
            <a:cxnLst/>
            <a:rect l="l" t="t" r="r" b="b"/>
            <a:pathLst>
              <a:path w="1905775" h="557439">
                <a:moveTo>
                  <a:pt x="0" y="0"/>
                </a:moveTo>
                <a:lnTo>
                  <a:pt x="1905775" y="0"/>
                </a:lnTo>
                <a:lnTo>
                  <a:pt x="1905775" y="557439"/>
                </a:lnTo>
                <a:lnTo>
                  <a:pt x="0" y="557439"/>
                </a:lnTo>
                <a:lnTo>
                  <a:pt x="0" y="0"/>
                </a:lnTo>
                <a:close/>
              </a:path>
            </a:pathLst>
          </a:custGeom>
          <a:blipFill>
            <a:blip r:embed="rId7"/>
            <a:stretch>
              <a:fillRect/>
            </a:stretch>
          </a:blipFill>
        </p:spPr>
        <p:txBody>
          <a:bodyPr/>
          <a:lstStyle/>
          <a:p>
            <a:endParaRPr lang="en-US" noProof="0" dirty="0"/>
          </a:p>
        </p:txBody>
      </p:sp>
      <p:sp>
        <p:nvSpPr>
          <p:cNvPr id="12" name="TextBox 12"/>
          <p:cNvSpPr txBox="1"/>
          <p:nvPr/>
        </p:nvSpPr>
        <p:spPr>
          <a:xfrm>
            <a:off x="838549" y="1374116"/>
            <a:ext cx="3650903" cy="738760"/>
          </a:xfrm>
          <a:prstGeom prst="rect">
            <a:avLst/>
          </a:prstGeom>
        </p:spPr>
        <p:txBody>
          <a:bodyPr lIns="0" tIns="0" rIns="0" bIns="0" rtlCol="0" anchor="t">
            <a:spAutoFit/>
          </a:bodyPr>
          <a:lstStyle/>
          <a:p>
            <a:pPr algn="ctr">
              <a:lnSpc>
                <a:spcPts val="6005"/>
              </a:lnSpc>
            </a:pPr>
            <a:r>
              <a:rPr lang="en-US" sz="4289" noProof="0" dirty="0">
                <a:solidFill>
                  <a:srgbClr val="000000"/>
                </a:solidFill>
                <a:latin typeface="More Sugar Thin"/>
                <a:ea typeface="More Sugar Thin"/>
                <a:cs typeface="More Sugar Thin"/>
                <a:sym typeface="More Sugar Thin"/>
              </a:rPr>
              <a:t>Game rules</a:t>
            </a:r>
          </a:p>
        </p:txBody>
      </p:sp>
      <p:sp>
        <p:nvSpPr>
          <p:cNvPr id="13" name="TextBox 13"/>
          <p:cNvSpPr txBox="1"/>
          <p:nvPr/>
        </p:nvSpPr>
        <p:spPr>
          <a:xfrm>
            <a:off x="568800" y="5898733"/>
            <a:ext cx="1271952" cy="245516"/>
          </a:xfrm>
          <a:prstGeom prst="rect">
            <a:avLst/>
          </a:prstGeom>
        </p:spPr>
        <p:txBody>
          <a:bodyPr wrap="square" lIns="0" tIns="0" rIns="0" bIns="0" rtlCol="0" anchor="t">
            <a:spAutoFit/>
          </a:bodyPr>
          <a:lstStyle/>
          <a:p>
            <a:pPr algn="ctr">
              <a:lnSpc>
                <a:spcPts val="2104"/>
              </a:lnSpc>
            </a:pPr>
            <a:r>
              <a:rPr lang="en-US" sz="1503" b="1" noProof="0" dirty="0">
                <a:solidFill>
                  <a:srgbClr val="000000"/>
                </a:solidFill>
                <a:latin typeface="Arial Nova Condensed Bold"/>
                <a:ea typeface="Arial Nova Condensed Bold"/>
                <a:cs typeface="Arial Nova Condensed Bold"/>
                <a:sym typeface="Arial Nova Condensed Bold"/>
              </a:rPr>
              <a:t>Serious game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1825"/>
            <a:ext cx="5328000" cy="7468175"/>
          </a:xfrm>
          <a:custGeom>
            <a:avLst/>
            <a:gdLst/>
            <a:ahLst/>
            <a:cxnLst/>
            <a:rect l="l" t="t" r="r" b="b"/>
            <a:pathLst>
              <a:path w="5328000" h="7468175">
                <a:moveTo>
                  <a:pt x="0" y="0"/>
                </a:moveTo>
                <a:lnTo>
                  <a:pt x="5328000" y="0"/>
                </a:lnTo>
                <a:lnTo>
                  <a:pt x="5328000" y="7468175"/>
                </a:lnTo>
                <a:lnTo>
                  <a:pt x="0" y="7468175"/>
                </a:lnTo>
                <a:lnTo>
                  <a:pt x="0" y="0"/>
                </a:lnTo>
                <a:close/>
              </a:path>
            </a:pathLst>
          </a:custGeom>
          <a:blipFill>
            <a:blip r:embed="rId2"/>
            <a:stretch>
              <a:fillRect t="-627" b="-627"/>
            </a:stretch>
          </a:blipFill>
        </p:spPr>
        <p:txBody>
          <a:bodyPr/>
          <a:lstStyle/>
          <a:p>
            <a:endParaRPr lang="en-US" noProof="0" dirty="0"/>
          </a:p>
        </p:txBody>
      </p:sp>
      <p:grpSp>
        <p:nvGrpSpPr>
          <p:cNvPr id="3" name="Group 3"/>
          <p:cNvGrpSpPr/>
          <p:nvPr/>
        </p:nvGrpSpPr>
        <p:grpSpPr>
          <a:xfrm>
            <a:off x="1661407" y="532800"/>
            <a:ext cx="2005187" cy="482767"/>
            <a:chOff x="0" y="0"/>
            <a:chExt cx="1019655" cy="245491"/>
          </a:xfrm>
        </p:grpSpPr>
        <p:sp>
          <p:nvSpPr>
            <p:cNvPr id="4" name="Freeform 4"/>
            <p:cNvSpPr/>
            <p:nvPr/>
          </p:nvSpPr>
          <p:spPr>
            <a:xfrm>
              <a:off x="0" y="0"/>
              <a:ext cx="1019655" cy="245491"/>
            </a:xfrm>
            <a:custGeom>
              <a:avLst/>
              <a:gdLst/>
              <a:ahLst/>
              <a:cxnLst/>
              <a:rect l="l" t="t" r="r" b="b"/>
              <a:pathLst>
                <a:path w="1019655" h="245491">
                  <a:moveTo>
                    <a:pt x="34749" y="0"/>
                  </a:moveTo>
                  <a:lnTo>
                    <a:pt x="984906" y="0"/>
                  </a:lnTo>
                  <a:cubicBezTo>
                    <a:pt x="1004097" y="0"/>
                    <a:pt x="1019655" y="15557"/>
                    <a:pt x="1019655" y="34749"/>
                  </a:cubicBezTo>
                  <a:lnTo>
                    <a:pt x="1019655" y="210743"/>
                  </a:lnTo>
                  <a:cubicBezTo>
                    <a:pt x="1019655" y="219958"/>
                    <a:pt x="1015994" y="228797"/>
                    <a:pt x="1009477" y="235313"/>
                  </a:cubicBezTo>
                  <a:cubicBezTo>
                    <a:pt x="1002960" y="241830"/>
                    <a:pt x="994122" y="245491"/>
                    <a:pt x="984906" y="245491"/>
                  </a:cubicBezTo>
                  <a:lnTo>
                    <a:pt x="34749" y="245491"/>
                  </a:lnTo>
                  <a:cubicBezTo>
                    <a:pt x="25533" y="245491"/>
                    <a:pt x="16694" y="241830"/>
                    <a:pt x="10178" y="235313"/>
                  </a:cubicBezTo>
                  <a:cubicBezTo>
                    <a:pt x="3661" y="228797"/>
                    <a:pt x="0" y="219958"/>
                    <a:pt x="0" y="210743"/>
                  </a:cubicBezTo>
                  <a:lnTo>
                    <a:pt x="0" y="34749"/>
                  </a:lnTo>
                  <a:cubicBezTo>
                    <a:pt x="0" y="25533"/>
                    <a:pt x="3661" y="16694"/>
                    <a:pt x="10178" y="10178"/>
                  </a:cubicBezTo>
                  <a:cubicBezTo>
                    <a:pt x="16694" y="3661"/>
                    <a:pt x="25533" y="0"/>
                    <a:pt x="34749" y="0"/>
                  </a:cubicBezTo>
                  <a:close/>
                </a:path>
              </a:pathLst>
            </a:custGeom>
            <a:solidFill>
              <a:srgbClr val="000000">
                <a:alpha val="0"/>
              </a:srgbClr>
            </a:solidFill>
            <a:ln w="28575" cap="sq">
              <a:solidFill>
                <a:srgbClr val="000000"/>
              </a:solidFill>
              <a:prstDash val="solid"/>
              <a:miter/>
            </a:ln>
          </p:spPr>
          <p:txBody>
            <a:bodyPr/>
            <a:lstStyle/>
            <a:p>
              <a:endParaRPr lang="en-US" noProof="0" dirty="0"/>
            </a:p>
          </p:txBody>
        </p:sp>
        <p:sp>
          <p:nvSpPr>
            <p:cNvPr id="5" name="TextBox 5"/>
            <p:cNvSpPr txBox="1"/>
            <p:nvPr/>
          </p:nvSpPr>
          <p:spPr>
            <a:xfrm>
              <a:off x="0" y="104775"/>
              <a:ext cx="1019655" cy="140716"/>
            </a:xfrm>
            <a:prstGeom prst="rect">
              <a:avLst/>
            </a:prstGeom>
          </p:spPr>
          <p:txBody>
            <a:bodyPr lIns="0" tIns="0" rIns="0" bIns="0" rtlCol="0" anchor="ctr"/>
            <a:lstStyle/>
            <a:p>
              <a:pPr algn="ctr">
                <a:lnSpc>
                  <a:spcPts val="854"/>
                </a:lnSpc>
              </a:pPr>
              <a:r>
                <a:rPr lang="en-US" sz="1709" b="1" noProof="0" dirty="0">
                  <a:solidFill>
                    <a:srgbClr val="000000"/>
                  </a:solidFill>
                  <a:latin typeface="Arial Nova Condensed Bold"/>
                  <a:ea typeface="Arial Nova Condensed Bold"/>
                  <a:cs typeface="Arial Nova Condensed Bold"/>
                  <a:sym typeface="Arial Nova Condensed Bold"/>
                </a:rPr>
                <a:t>3. Set-up</a:t>
              </a:r>
            </a:p>
          </p:txBody>
        </p:sp>
      </p:grpSp>
      <p:grpSp>
        <p:nvGrpSpPr>
          <p:cNvPr id="6" name="Group 6"/>
          <p:cNvGrpSpPr/>
          <p:nvPr/>
        </p:nvGrpSpPr>
        <p:grpSpPr>
          <a:xfrm>
            <a:off x="679450" y="4618887"/>
            <a:ext cx="4208644" cy="2138471"/>
            <a:chOff x="0" y="-28575"/>
            <a:chExt cx="5611526" cy="2851295"/>
          </a:xfrm>
        </p:grpSpPr>
        <p:sp>
          <p:nvSpPr>
            <p:cNvPr id="7" name="TextBox 7"/>
            <p:cNvSpPr txBox="1"/>
            <p:nvPr/>
          </p:nvSpPr>
          <p:spPr>
            <a:xfrm>
              <a:off x="0" y="-28575"/>
              <a:ext cx="5611526" cy="2851295"/>
            </a:xfrm>
            <a:prstGeom prst="rect">
              <a:avLst/>
            </a:prstGeom>
          </p:spPr>
          <p:txBody>
            <a:bodyPr lIns="0" tIns="0" rIns="0" bIns="0" rtlCol="0" anchor="t">
              <a:spAutoFit/>
            </a:bodyPr>
            <a:lstStyle/>
            <a:p>
              <a:pPr algn="l">
                <a:lnSpc>
                  <a:spcPts val="1400"/>
                </a:lnSpc>
              </a:pPr>
              <a:r>
                <a:rPr lang="en-US" sz="1000" b="1" noProof="0" dirty="0">
                  <a:solidFill>
                    <a:srgbClr val="000000"/>
                  </a:solidFill>
                  <a:latin typeface="Arial Nova Condensed Bold"/>
                  <a:ea typeface="Arial Nova Condensed Bold"/>
                  <a:cs typeface="Arial Nova Condensed Bold"/>
                  <a:sym typeface="Arial Nova Condensed Bold"/>
                </a:rPr>
                <a:t>STEP 1:</a:t>
              </a:r>
            </a:p>
            <a:p>
              <a:pPr algn="l">
                <a:lnSpc>
                  <a:spcPts val="1400"/>
                </a:lnSpc>
                <a:spcBef>
                  <a:spcPct val="0"/>
                </a:spcBef>
              </a:pPr>
              <a:r>
                <a:rPr lang="en-US" sz="1000" noProof="0" dirty="0">
                  <a:solidFill>
                    <a:srgbClr val="000000"/>
                  </a:solidFill>
                  <a:latin typeface="Arial Nova Condensed"/>
                  <a:ea typeface="Arial Nova Condensed"/>
                  <a:cs typeface="Arial Nova Condensed"/>
                  <a:sym typeface="Arial Nova Condensed"/>
                </a:rPr>
                <a:t>Shuffle the </a:t>
              </a:r>
              <a:r>
                <a:rPr lang="en-US" sz="1000" b="1" noProof="0" dirty="0">
                  <a:solidFill>
                    <a:srgbClr val="000000"/>
                  </a:solidFill>
                  <a:latin typeface="Arial Nova Condensed Bold"/>
                  <a:ea typeface="Arial Nova Condensed Bold"/>
                  <a:cs typeface="Arial Nova Condensed Bold"/>
                  <a:sym typeface="Arial Nova Condensed Bold"/>
                </a:rPr>
                <a:t>Resource</a:t>
              </a:r>
              <a:r>
                <a:rPr lang="en-US" sz="1000" noProof="0" dirty="0">
                  <a:solidFill>
                    <a:srgbClr val="000000"/>
                  </a:solidFill>
                  <a:latin typeface="Arial Nova Condensed"/>
                  <a:ea typeface="Arial Nova Condensed"/>
                  <a:cs typeface="Arial Nova Condensed"/>
                  <a:sym typeface="Arial Nova Condensed"/>
                </a:rPr>
                <a:t> cards of each supplier (</a:t>
              </a:r>
              <a:r>
                <a:rPr lang="en-US" sz="1000" b="1" noProof="0" dirty="0" err="1">
                  <a:solidFill>
                    <a:srgbClr val="000000"/>
                  </a:solidFill>
                  <a:latin typeface="Arial Nova Condensed Bold"/>
                  <a:ea typeface="Arial Nova Condensed Bold"/>
                  <a:cs typeface="Arial Nova Condensed Bold"/>
                  <a:sym typeface="Arial Nova Condensed Bold"/>
                </a:rPr>
                <a:t>PolluMore</a:t>
              </a:r>
              <a:r>
                <a:rPr lang="en-US" sz="1000" noProof="0" dirty="0">
                  <a:solidFill>
                    <a:srgbClr val="000000"/>
                  </a:solidFill>
                  <a:latin typeface="Arial Nova Condensed"/>
                  <a:ea typeface="Arial Nova Condensed"/>
                  <a:cs typeface="Arial Nova Condensed"/>
                  <a:sym typeface="Arial Nova Condensed"/>
                </a:rPr>
                <a:t>, </a:t>
              </a:r>
              <a:r>
                <a:rPr lang="en-US" sz="1000" b="1" noProof="0" dirty="0" err="1">
                  <a:solidFill>
                    <a:srgbClr val="000000"/>
                  </a:solidFill>
                  <a:latin typeface="Arial Nova Condensed Bold"/>
                  <a:ea typeface="Arial Nova Condensed Bold"/>
                  <a:cs typeface="Arial Nova Condensed Bold"/>
                  <a:sym typeface="Arial Nova Condensed Bold"/>
                </a:rPr>
                <a:t>PolluLess</a:t>
              </a:r>
              <a:r>
                <a:rPr lang="en-US" sz="1000" noProof="0" dirty="0">
                  <a:solidFill>
                    <a:srgbClr val="000000"/>
                  </a:solidFill>
                  <a:latin typeface="Arial Nova Condensed"/>
                  <a:ea typeface="Arial Nova Condensed"/>
                  <a:cs typeface="Arial Nova Condensed"/>
                  <a:sym typeface="Arial Nova Condensed"/>
                </a:rPr>
                <a:t>, </a:t>
              </a:r>
              <a:r>
                <a:rPr lang="en-US" sz="1000" b="1" noProof="0" dirty="0" err="1">
                  <a:solidFill>
                    <a:srgbClr val="000000"/>
                  </a:solidFill>
                  <a:latin typeface="Arial Nova Condensed Bold"/>
                  <a:ea typeface="Arial Nova Condensed Bold"/>
                  <a:cs typeface="Arial Nova Condensed Bold"/>
                  <a:sym typeface="Arial Nova Condensed Bold"/>
                </a:rPr>
                <a:t>Recycl</a:t>
              </a:r>
              <a:r>
                <a:rPr lang="en-US" sz="1000" b="1" noProof="0" dirty="0">
                  <a:solidFill>
                    <a:srgbClr val="000000"/>
                  </a:solidFill>
                  <a:latin typeface="Arial Nova Condensed Bold"/>
                  <a:ea typeface="Arial Nova Condensed Bold"/>
                  <a:cs typeface="Arial Nova Condensed Bold"/>
                  <a:sym typeface="Arial Nova Condensed Bold"/>
                </a:rPr>
                <a:t>'</a:t>
              </a:r>
              <a:r>
                <a:rPr lang="en-US" sz="1000" noProof="0" dirty="0">
                  <a:solidFill>
                    <a:srgbClr val="000000"/>
                  </a:solidFill>
                  <a:latin typeface="Arial Nova Condensed"/>
                  <a:ea typeface="Arial Nova Condensed"/>
                  <a:cs typeface="Arial Nova Condensed"/>
                  <a:sym typeface="Arial Nova Condensed"/>
                </a:rPr>
                <a:t>) to form 3 piles, with the cards face down.</a:t>
              </a:r>
            </a:p>
            <a:p>
              <a:pPr algn="l">
                <a:lnSpc>
                  <a:spcPts val="1400"/>
                </a:lnSpc>
                <a:spcBef>
                  <a:spcPct val="0"/>
                </a:spcBef>
              </a:pPr>
              <a:r>
                <a:rPr lang="en-US" sz="1000" noProof="0" dirty="0">
                  <a:solidFill>
                    <a:srgbClr val="000000"/>
                  </a:solidFill>
                  <a:latin typeface="Arial Nova Condensed"/>
                  <a:ea typeface="Arial Nova Condensed"/>
                  <a:cs typeface="Arial Nova Condensed"/>
                  <a:sym typeface="Arial Nova Condensed"/>
                </a:rPr>
                <a:t>The 3 piles are placed in a vertical line in the center of the table: </a:t>
              </a:r>
              <a:r>
                <a:rPr lang="en-US" sz="1000" b="1" noProof="0" dirty="0" err="1">
                  <a:solidFill>
                    <a:srgbClr val="000000"/>
                  </a:solidFill>
                  <a:latin typeface="Arial Nova Condensed Bold"/>
                  <a:ea typeface="Arial Nova Condensed Bold"/>
                  <a:cs typeface="Arial Nova Condensed Bold"/>
                  <a:sym typeface="Arial Nova Condensed Bold"/>
                </a:rPr>
                <a:t>PolluMore</a:t>
              </a:r>
              <a:r>
                <a:rPr lang="en-US" sz="1000" noProof="0" dirty="0">
                  <a:solidFill>
                    <a:srgbClr val="000000"/>
                  </a:solidFill>
                  <a:latin typeface="Arial Nova Condensed"/>
                  <a:ea typeface="Arial Nova Condensed"/>
                  <a:cs typeface="Arial Nova Condensed"/>
                  <a:sym typeface="Arial Nova Condensed"/>
                </a:rPr>
                <a:t> at the top, </a:t>
              </a:r>
              <a:r>
                <a:rPr lang="en-US" sz="1000" b="1" noProof="0" dirty="0" err="1">
                  <a:solidFill>
                    <a:srgbClr val="000000"/>
                  </a:solidFill>
                  <a:latin typeface="Arial Nova Condensed Bold"/>
                  <a:ea typeface="Arial Nova Condensed Bold"/>
                  <a:cs typeface="Arial Nova Condensed Bold"/>
                  <a:sym typeface="Arial Nova Condensed Bold"/>
                </a:rPr>
                <a:t>PolluLess</a:t>
              </a:r>
              <a:r>
                <a:rPr lang="en-US" sz="1000" noProof="0" dirty="0">
                  <a:solidFill>
                    <a:srgbClr val="000000"/>
                  </a:solidFill>
                  <a:latin typeface="Arial Nova Condensed"/>
                  <a:ea typeface="Arial Nova Condensed"/>
                  <a:cs typeface="Arial Nova Condensed"/>
                  <a:sym typeface="Arial Nova Condensed"/>
                </a:rPr>
                <a:t> in the center, </a:t>
              </a:r>
              <a:r>
                <a:rPr lang="en-US" sz="1000" b="1" noProof="0" dirty="0" err="1">
                  <a:solidFill>
                    <a:srgbClr val="000000"/>
                  </a:solidFill>
                  <a:latin typeface="Arial Nova Condensed Bold"/>
                  <a:ea typeface="Arial Nova Condensed Bold"/>
                  <a:cs typeface="Arial Nova Condensed Bold"/>
                  <a:sym typeface="Arial Nova Condensed Bold"/>
                </a:rPr>
                <a:t>Recycl</a:t>
              </a:r>
              <a:r>
                <a:rPr lang="en-US" sz="1000" b="1" noProof="0" dirty="0">
                  <a:solidFill>
                    <a:srgbClr val="000000"/>
                  </a:solidFill>
                  <a:latin typeface="Arial Nova Condensed Bold"/>
                  <a:ea typeface="Arial Nova Condensed Bold"/>
                  <a:cs typeface="Arial Nova Condensed Bold"/>
                  <a:sym typeface="Arial Nova Condensed Bold"/>
                </a:rPr>
                <a:t>' </a:t>
              </a:r>
              <a:r>
                <a:rPr lang="en-US" sz="1000" noProof="0" dirty="0">
                  <a:solidFill>
                    <a:srgbClr val="000000"/>
                  </a:solidFill>
                  <a:latin typeface="Arial Nova Condensed"/>
                  <a:ea typeface="Arial Nova Condensed"/>
                  <a:cs typeface="Arial Nova Condensed"/>
                  <a:sym typeface="Arial Nova Condensed"/>
                </a:rPr>
                <a:t>at the bottom.</a:t>
              </a:r>
            </a:p>
            <a:p>
              <a:pPr algn="l">
                <a:lnSpc>
                  <a:spcPts val="1400"/>
                </a:lnSpc>
                <a:spcBef>
                  <a:spcPct val="0"/>
                </a:spcBef>
              </a:pPr>
              <a:endParaRPr lang="en-US" sz="1000" noProof="0" dirty="0">
                <a:solidFill>
                  <a:srgbClr val="000000"/>
                </a:solidFill>
                <a:latin typeface="Arial Nova Condensed"/>
                <a:ea typeface="Arial Nova Condensed"/>
                <a:cs typeface="Arial Nova Condensed"/>
                <a:sym typeface="Arial Nova Condensed"/>
              </a:endParaRPr>
            </a:p>
            <a:p>
              <a:pPr algn="l">
                <a:lnSpc>
                  <a:spcPts val="1400"/>
                </a:lnSpc>
                <a:spcBef>
                  <a:spcPct val="0"/>
                </a:spcBef>
              </a:pPr>
              <a:r>
                <a:rPr lang="en-US" sz="1000" noProof="0" dirty="0">
                  <a:solidFill>
                    <a:srgbClr val="000000"/>
                  </a:solidFill>
                  <a:latin typeface="Arial Nova Condensed"/>
                  <a:ea typeface="Arial Nova Condensed"/>
                  <a:cs typeface="Arial Nova Condensed"/>
                  <a:sym typeface="Arial Nova Condensed"/>
                </a:rPr>
                <a:t>To the right of each pile, take the following number of Resource cards and place them face up: 3 cards for </a:t>
              </a:r>
              <a:r>
                <a:rPr lang="en-US" sz="1000" noProof="0" dirty="0" err="1">
                  <a:solidFill>
                    <a:srgbClr val="000000"/>
                  </a:solidFill>
                  <a:latin typeface="Arial Nova Condensed"/>
                  <a:ea typeface="Arial Nova Condensed"/>
                  <a:cs typeface="Arial Nova Condensed"/>
                  <a:sym typeface="Arial Nova Condensed"/>
                </a:rPr>
                <a:t>PolluMore</a:t>
              </a:r>
              <a:r>
                <a:rPr lang="en-US" sz="1000" noProof="0" dirty="0">
                  <a:solidFill>
                    <a:srgbClr val="000000"/>
                  </a:solidFill>
                  <a:latin typeface="Arial Nova Condensed"/>
                  <a:ea typeface="Arial Nova Condensed"/>
                  <a:cs typeface="Arial Nova Condensed"/>
                  <a:sym typeface="Arial Nova Condensed"/>
                </a:rPr>
                <a:t>     , 2 cards for </a:t>
              </a:r>
              <a:r>
                <a:rPr lang="en-US" sz="1000" noProof="0" dirty="0" err="1">
                  <a:solidFill>
                    <a:srgbClr val="000000"/>
                  </a:solidFill>
                  <a:latin typeface="Arial Nova Condensed"/>
                  <a:ea typeface="Arial Nova Condensed"/>
                  <a:cs typeface="Arial Nova Condensed"/>
                  <a:sym typeface="Arial Nova Condensed"/>
                </a:rPr>
                <a:t>PolluLess</a:t>
              </a:r>
              <a:r>
                <a:rPr lang="en-US" sz="1000" noProof="0" dirty="0">
                  <a:solidFill>
                    <a:srgbClr val="000000"/>
                  </a:solidFill>
                  <a:latin typeface="Arial Nova Condensed"/>
                  <a:ea typeface="Arial Nova Condensed"/>
                  <a:cs typeface="Arial Nova Condensed"/>
                  <a:sym typeface="Arial Nova Condensed"/>
                </a:rPr>
                <a:t>     , 1 card for </a:t>
              </a:r>
              <a:r>
                <a:rPr lang="en-US" sz="1000" noProof="0" dirty="0" err="1">
                  <a:solidFill>
                    <a:srgbClr val="000000"/>
                  </a:solidFill>
                  <a:latin typeface="Arial Nova Condensed"/>
                  <a:ea typeface="Arial Nova Condensed"/>
                  <a:cs typeface="Arial Nova Condensed"/>
                  <a:sym typeface="Arial Nova Condensed"/>
                </a:rPr>
                <a:t>Recycl</a:t>
              </a:r>
              <a:r>
                <a:rPr lang="en-US" sz="1000" noProof="0" dirty="0">
                  <a:solidFill>
                    <a:srgbClr val="000000"/>
                  </a:solidFill>
                  <a:latin typeface="Arial Nova Condensed"/>
                  <a:ea typeface="Arial Nova Condensed"/>
                  <a:cs typeface="Arial Nova Condensed"/>
                  <a:sym typeface="Arial Nova Condensed"/>
                </a:rPr>
                <a:t>'     .</a:t>
              </a:r>
            </a:p>
            <a:p>
              <a:pPr algn="l">
                <a:lnSpc>
                  <a:spcPts val="1400"/>
                </a:lnSpc>
                <a:spcBef>
                  <a:spcPct val="0"/>
                </a:spcBef>
              </a:pPr>
              <a:endParaRPr lang="en-US" sz="1000" noProof="0" dirty="0">
                <a:solidFill>
                  <a:srgbClr val="000000"/>
                </a:solidFill>
                <a:latin typeface="Arial Nova Condensed"/>
                <a:ea typeface="Arial Nova Condensed"/>
                <a:cs typeface="Arial Nova Condensed"/>
                <a:sym typeface="Arial Nova Condensed"/>
              </a:endParaRPr>
            </a:p>
            <a:p>
              <a:pPr algn="l">
                <a:lnSpc>
                  <a:spcPts val="1400"/>
                </a:lnSpc>
                <a:spcBef>
                  <a:spcPct val="0"/>
                </a:spcBef>
              </a:pPr>
              <a:r>
                <a:rPr lang="en-US" sz="1000" noProof="0" dirty="0">
                  <a:solidFill>
                    <a:srgbClr val="000000"/>
                  </a:solidFill>
                  <a:latin typeface="Arial Nova Condensed"/>
                  <a:ea typeface="Arial Nova Condensed"/>
                  <a:cs typeface="Arial Nova Condensed"/>
                  <a:sym typeface="Arial Nova Condensed"/>
                </a:rPr>
                <a:t>Then, to the left of each pile,      place the </a:t>
              </a:r>
              <a:r>
                <a:rPr lang="en-US" sz="1000" b="1" noProof="0" dirty="0">
                  <a:solidFill>
                    <a:srgbClr val="000000"/>
                  </a:solidFill>
                  <a:latin typeface="Arial Nova Condensed Bold"/>
                  <a:ea typeface="Arial Nova Condensed Bold"/>
                  <a:cs typeface="Arial Nova Condensed Bold"/>
                  <a:sym typeface="Arial Nova Condensed Bold"/>
                </a:rPr>
                <a:t>Resource-Summary cards </a:t>
              </a:r>
              <a:r>
                <a:rPr lang="en-US" sz="1000" noProof="0" dirty="0">
                  <a:solidFill>
                    <a:srgbClr val="000000"/>
                  </a:solidFill>
                  <a:latin typeface="Arial Nova Condensed"/>
                  <a:ea typeface="Arial Nova Condensed"/>
                  <a:cs typeface="Arial Nova Condensed"/>
                  <a:sym typeface="Arial Nova Condensed"/>
                </a:rPr>
                <a:t>for each supplier.</a:t>
              </a:r>
            </a:p>
          </p:txBody>
        </p:sp>
        <p:sp>
          <p:nvSpPr>
            <p:cNvPr id="8" name="Freeform 8"/>
            <p:cNvSpPr/>
            <p:nvPr/>
          </p:nvSpPr>
          <p:spPr>
            <a:xfrm>
              <a:off x="3202818" y="762394"/>
              <a:ext cx="725065" cy="634677"/>
            </a:xfrm>
            <a:custGeom>
              <a:avLst/>
              <a:gdLst/>
              <a:ahLst/>
              <a:cxnLst/>
              <a:rect l="l" t="t" r="r" b="b"/>
              <a:pathLst>
                <a:path w="725066" h="634677">
                  <a:moveTo>
                    <a:pt x="0" y="0"/>
                  </a:moveTo>
                  <a:lnTo>
                    <a:pt x="725066" y="0"/>
                  </a:lnTo>
                  <a:lnTo>
                    <a:pt x="725066" y="634677"/>
                  </a:lnTo>
                  <a:lnTo>
                    <a:pt x="0" y="634677"/>
                  </a:lnTo>
                  <a:lnTo>
                    <a:pt x="0" y="0"/>
                  </a:lnTo>
                  <a:close/>
                </a:path>
              </a:pathLst>
            </a:custGeom>
            <a:blipFill>
              <a:blip r:embed="rId3"/>
              <a:stretch>
                <a:fillRect t="-11131"/>
              </a:stretch>
            </a:blipFill>
          </p:spPr>
          <p:txBody>
            <a:bodyPr/>
            <a:lstStyle/>
            <a:p>
              <a:endParaRPr lang="en-US" noProof="0" dirty="0"/>
            </a:p>
          </p:txBody>
        </p:sp>
        <p:sp>
          <p:nvSpPr>
            <p:cNvPr id="9" name="Freeform 9"/>
            <p:cNvSpPr/>
            <p:nvPr/>
          </p:nvSpPr>
          <p:spPr>
            <a:xfrm>
              <a:off x="2319679" y="1394245"/>
              <a:ext cx="483995" cy="664499"/>
            </a:xfrm>
            <a:custGeom>
              <a:avLst/>
              <a:gdLst/>
              <a:ahLst/>
              <a:cxnLst/>
              <a:rect l="l" t="t" r="r" b="b"/>
              <a:pathLst>
                <a:path w="483995" h="664499">
                  <a:moveTo>
                    <a:pt x="0" y="0"/>
                  </a:moveTo>
                  <a:lnTo>
                    <a:pt x="483994" y="0"/>
                  </a:lnTo>
                  <a:lnTo>
                    <a:pt x="483994" y="664499"/>
                  </a:lnTo>
                  <a:lnTo>
                    <a:pt x="0" y="664499"/>
                  </a:lnTo>
                  <a:lnTo>
                    <a:pt x="0" y="0"/>
                  </a:lnTo>
                  <a:close/>
                </a:path>
              </a:pathLst>
            </a:custGeom>
            <a:blipFill>
              <a:blip r:embed="rId4"/>
              <a:stretch>
                <a:fillRect l="-20568" r="-20568"/>
              </a:stretch>
            </a:blipFill>
          </p:spPr>
          <p:txBody>
            <a:bodyPr/>
            <a:lstStyle/>
            <a:p>
              <a:endParaRPr lang="en-US" noProof="0" dirty="0"/>
            </a:p>
          </p:txBody>
        </p:sp>
        <p:sp>
          <p:nvSpPr>
            <p:cNvPr id="10" name="Freeform 10"/>
            <p:cNvSpPr/>
            <p:nvPr/>
          </p:nvSpPr>
          <p:spPr>
            <a:xfrm>
              <a:off x="4005662" y="1380408"/>
              <a:ext cx="719384" cy="699797"/>
            </a:xfrm>
            <a:custGeom>
              <a:avLst/>
              <a:gdLst/>
              <a:ahLst/>
              <a:cxnLst/>
              <a:rect l="l" t="t" r="r" b="b"/>
              <a:pathLst>
                <a:path w="719384" h="699797">
                  <a:moveTo>
                    <a:pt x="0" y="0"/>
                  </a:moveTo>
                  <a:lnTo>
                    <a:pt x="719384" y="0"/>
                  </a:lnTo>
                  <a:lnTo>
                    <a:pt x="719384" y="699797"/>
                  </a:lnTo>
                  <a:lnTo>
                    <a:pt x="0" y="699797"/>
                  </a:lnTo>
                  <a:lnTo>
                    <a:pt x="0" y="0"/>
                  </a:lnTo>
                  <a:close/>
                </a:path>
              </a:pathLst>
            </a:custGeom>
            <a:blipFill>
              <a:blip r:embed="rId5"/>
              <a:stretch>
                <a:fillRect/>
              </a:stretch>
            </a:blipFill>
          </p:spPr>
          <p:txBody>
            <a:bodyPr/>
            <a:lstStyle/>
            <a:p>
              <a:endParaRPr lang="en-US" noProof="0" dirty="0"/>
            </a:p>
          </p:txBody>
        </p:sp>
        <p:sp>
          <p:nvSpPr>
            <p:cNvPr id="11" name="Freeform 11"/>
            <p:cNvSpPr/>
            <p:nvPr/>
          </p:nvSpPr>
          <p:spPr>
            <a:xfrm>
              <a:off x="289405" y="1593776"/>
              <a:ext cx="728563" cy="708725"/>
            </a:xfrm>
            <a:custGeom>
              <a:avLst/>
              <a:gdLst/>
              <a:ahLst/>
              <a:cxnLst/>
              <a:rect l="l" t="t" r="r" b="b"/>
              <a:pathLst>
                <a:path w="728563" h="708726">
                  <a:moveTo>
                    <a:pt x="0" y="0"/>
                  </a:moveTo>
                  <a:lnTo>
                    <a:pt x="728563" y="0"/>
                  </a:lnTo>
                  <a:lnTo>
                    <a:pt x="728563" y="708726"/>
                  </a:lnTo>
                  <a:lnTo>
                    <a:pt x="0" y="708726"/>
                  </a:lnTo>
                  <a:lnTo>
                    <a:pt x="0" y="0"/>
                  </a:lnTo>
                  <a:close/>
                </a:path>
              </a:pathLst>
            </a:custGeom>
            <a:blipFill>
              <a:blip r:embed="rId6"/>
              <a:stretch>
                <a:fillRect/>
              </a:stretch>
            </a:blipFill>
          </p:spPr>
          <p:txBody>
            <a:bodyPr/>
            <a:lstStyle/>
            <a:p>
              <a:endParaRPr lang="en-US" noProof="0" dirty="0"/>
            </a:p>
          </p:txBody>
        </p:sp>
        <p:sp>
          <p:nvSpPr>
            <p:cNvPr id="12" name="Freeform 12"/>
            <p:cNvSpPr/>
            <p:nvPr/>
          </p:nvSpPr>
          <p:spPr>
            <a:xfrm>
              <a:off x="1721394" y="2058744"/>
              <a:ext cx="744352" cy="724085"/>
            </a:xfrm>
            <a:custGeom>
              <a:avLst/>
              <a:gdLst/>
              <a:ahLst/>
              <a:cxnLst/>
              <a:rect l="l" t="t" r="r" b="b"/>
              <a:pathLst>
                <a:path w="744352" h="724085">
                  <a:moveTo>
                    <a:pt x="0" y="0"/>
                  </a:moveTo>
                  <a:lnTo>
                    <a:pt x="744352" y="0"/>
                  </a:lnTo>
                  <a:lnTo>
                    <a:pt x="744352" y="724085"/>
                  </a:lnTo>
                  <a:lnTo>
                    <a:pt x="0" y="724085"/>
                  </a:lnTo>
                  <a:lnTo>
                    <a:pt x="0" y="0"/>
                  </a:lnTo>
                  <a:close/>
                </a:path>
              </a:pathLst>
            </a:custGeom>
            <a:blipFill>
              <a:blip r:embed="rId7"/>
              <a:stretch>
                <a:fillRect/>
              </a:stretch>
            </a:blipFill>
          </p:spPr>
          <p:txBody>
            <a:bodyPr/>
            <a:lstStyle/>
            <a:p>
              <a:endParaRPr lang="en-US" noProof="0" dirty="0"/>
            </a:p>
          </p:txBody>
        </p:sp>
        <p:sp>
          <p:nvSpPr>
            <p:cNvPr id="13" name="Freeform 13"/>
            <p:cNvSpPr/>
            <p:nvPr/>
          </p:nvSpPr>
          <p:spPr>
            <a:xfrm>
              <a:off x="2424535" y="272976"/>
              <a:ext cx="725065" cy="634677"/>
            </a:xfrm>
            <a:custGeom>
              <a:avLst/>
              <a:gdLst/>
              <a:ahLst/>
              <a:cxnLst/>
              <a:rect l="l" t="t" r="r" b="b"/>
              <a:pathLst>
                <a:path w="725066" h="634677">
                  <a:moveTo>
                    <a:pt x="0" y="0"/>
                  </a:moveTo>
                  <a:lnTo>
                    <a:pt x="725066" y="0"/>
                  </a:lnTo>
                  <a:lnTo>
                    <a:pt x="725066" y="634677"/>
                  </a:lnTo>
                  <a:lnTo>
                    <a:pt x="0" y="634677"/>
                  </a:lnTo>
                  <a:lnTo>
                    <a:pt x="0" y="0"/>
                  </a:lnTo>
                  <a:close/>
                </a:path>
              </a:pathLst>
            </a:custGeom>
            <a:blipFill>
              <a:blip r:embed="rId3"/>
              <a:stretch>
                <a:fillRect t="-11131"/>
              </a:stretch>
            </a:blipFill>
          </p:spPr>
          <p:txBody>
            <a:bodyPr/>
            <a:lstStyle/>
            <a:p>
              <a:endParaRPr lang="en-US" noProof="0" dirty="0"/>
            </a:p>
          </p:txBody>
        </p:sp>
      </p:grpSp>
      <p:sp>
        <p:nvSpPr>
          <p:cNvPr id="14" name="Freeform 14"/>
          <p:cNvSpPr/>
          <p:nvPr/>
        </p:nvSpPr>
        <p:spPr>
          <a:xfrm>
            <a:off x="539739" y="1015567"/>
            <a:ext cx="4252542" cy="3442787"/>
          </a:xfrm>
          <a:custGeom>
            <a:avLst/>
            <a:gdLst/>
            <a:ahLst/>
            <a:cxnLst/>
            <a:rect l="l" t="t" r="r" b="b"/>
            <a:pathLst>
              <a:path w="4252542" h="3442787">
                <a:moveTo>
                  <a:pt x="0" y="0"/>
                </a:moveTo>
                <a:lnTo>
                  <a:pt x="4252542" y="0"/>
                </a:lnTo>
                <a:lnTo>
                  <a:pt x="4252542" y="3442787"/>
                </a:lnTo>
                <a:lnTo>
                  <a:pt x="0" y="3442787"/>
                </a:lnTo>
                <a:lnTo>
                  <a:pt x="0" y="0"/>
                </a:lnTo>
                <a:close/>
              </a:path>
            </a:pathLst>
          </a:custGeom>
          <a:blipFill>
            <a:blip r:embed="rId8"/>
            <a:stretch>
              <a:fillRect/>
            </a:stretch>
          </a:blipFill>
        </p:spPr>
        <p:txBody>
          <a:bodyPr/>
          <a:lstStyle/>
          <a:p>
            <a:endParaRPr lang="en-US" noProof="0" dirty="0"/>
          </a:p>
        </p:txBody>
      </p:sp>
      <p:sp>
        <p:nvSpPr>
          <p:cNvPr id="15" name="TextBox 15"/>
          <p:cNvSpPr txBox="1"/>
          <p:nvPr/>
        </p:nvSpPr>
        <p:spPr>
          <a:xfrm>
            <a:off x="1665987" y="4301814"/>
            <a:ext cx="1869440" cy="156540"/>
          </a:xfrm>
          <a:prstGeom prst="rect">
            <a:avLst/>
          </a:prstGeom>
        </p:spPr>
        <p:txBody>
          <a:bodyPr lIns="0" tIns="0" rIns="0" bIns="0" rtlCol="0" anchor="t">
            <a:spAutoFit/>
          </a:bodyPr>
          <a:lstStyle/>
          <a:p>
            <a:pPr algn="ctr">
              <a:lnSpc>
                <a:spcPts val="1346"/>
              </a:lnSpc>
              <a:spcBef>
                <a:spcPct val="0"/>
              </a:spcBef>
            </a:pPr>
            <a:r>
              <a:rPr lang="en-US" sz="962" i="1" noProof="0" dirty="0">
                <a:solidFill>
                  <a:srgbClr val="000000"/>
                </a:solidFill>
                <a:latin typeface="Arial Nova Condensed Light Italics"/>
                <a:ea typeface="Arial Nova Condensed Light Italics"/>
                <a:cs typeface="Arial Nova Condensed Light Italics"/>
                <a:sym typeface="Arial Nova Condensed Light Italics"/>
              </a:rPr>
              <a:t>Example of the set-up for 4 players</a:t>
            </a:r>
          </a:p>
        </p:txBody>
      </p:sp>
      <p:sp>
        <p:nvSpPr>
          <p:cNvPr id="16" name="TextBox 16"/>
          <p:cNvSpPr txBox="1"/>
          <p:nvPr/>
        </p:nvSpPr>
        <p:spPr>
          <a:xfrm>
            <a:off x="2613200" y="7076925"/>
            <a:ext cx="101600" cy="143722"/>
          </a:xfrm>
          <a:prstGeom prst="rect">
            <a:avLst/>
          </a:prstGeom>
        </p:spPr>
        <p:txBody>
          <a:bodyPr lIns="0" tIns="0" rIns="0" bIns="0" rtlCol="0" anchor="t">
            <a:spAutoFit/>
          </a:bodyPr>
          <a:lstStyle/>
          <a:p>
            <a:pPr algn="ctr">
              <a:lnSpc>
                <a:spcPts val="1120"/>
              </a:lnSpc>
              <a:spcBef>
                <a:spcPct val="0"/>
              </a:spcBef>
            </a:pPr>
            <a:r>
              <a:rPr lang="en-US" sz="800" noProof="0" dirty="0">
                <a:solidFill>
                  <a:srgbClr val="000000"/>
                </a:solidFill>
                <a:latin typeface="Arial Nova Condensed"/>
                <a:ea typeface="Arial Nova Condensed"/>
                <a:cs typeface="Arial Nova Condensed"/>
                <a:sym typeface="Arial Nova Condensed"/>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1825"/>
            <a:ext cx="5328000" cy="7468175"/>
          </a:xfrm>
          <a:custGeom>
            <a:avLst/>
            <a:gdLst/>
            <a:ahLst/>
            <a:cxnLst/>
            <a:rect l="l" t="t" r="r" b="b"/>
            <a:pathLst>
              <a:path w="5328000" h="7468175">
                <a:moveTo>
                  <a:pt x="0" y="0"/>
                </a:moveTo>
                <a:lnTo>
                  <a:pt x="5328000" y="0"/>
                </a:lnTo>
                <a:lnTo>
                  <a:pt x="5328000" y="7468175"/>
                </a:lnTo>
                <a:lnTo>
                  <a:pt x="0" y="7468175"/>
                </a:lnTo>
                <a:lnTo>
                  <a:pt x="0" y="0"/>
                </a:lnTo>
                <a:close/>
              </a:path>
            </a:pathLst>
          </a:custGeom>
          <a:blipFill>
            <a:blip r:embed="rId2"/>
            <a:stretch>
              <a:fillRect t="-627" b="-627"/>
            </a:stretch>
          </a:blipFill>
        </p:spPr>
        <p:txBody>
          <a:bodyPr/>
          <a:lstStyle/>
          <a:p>
            <a:endParaRPr lang="en-US" noProof="0" dirty="0"/>
          </a:p>
        </p:txBody>
      </p:sp>
      <p:graphicFrame>
        <p:nvGraphicFramePr>
          <p:cNvPr id="3" name="Table 3"/>
          <p:cNvGraphicFramePr>
            <a:graphicFrameLocks noGrp="1"/>
          </p:cNvGraphicFramePr>
          <p:nvPr>
            <p:extLst>
              <p:ext uri="{D42A27DB-BD31-4B8C-83A1-F6EECF244321}">
                <p14:modId xmlns:p14="http://schemas.microsoft.com/office/powerpoint/2010/main" val="2514155230"/>
              </p:ext>
            </p:extLst>
          </p:nvPr>
        </p:nvGraphicFramePr>
        <p:xfrm>
          <a:off x="598671" y="3375516"/>
          <a:ext cx="4072522" cy="1476375"/>
        </p:xfrm>
        <a:graphic>
          <a:graphicData uri="http://schemas.openxmlformats.org/drawingml/2006/table">
            <a:tbl>
              <a:tblPr/>
              <a:tblGrid>
                <a:gridCol w="915648">
                  <a:extLst>
                    <a:ext uri="{9D8B030D-6E8A-4147-A177-3AD203B41FA5}">
                      <a16:colId xmlns:a16="http://schemas.microsoft.com/office/drawing/2014/main" val="20000"/>
                    </a:ext>
                  </a:extLst>
                </a:gridCol>
                <a:gridCol w="973205">
                  <a:extLst>
                    <a:ext uri="{9D8B030D-6E8A-4147-A177-3AD203B41FA5}">
                      <a16:colId xmlns:a16="http://schemas.microsoft.com/office/drawing/2014/main" val="20001"/>
                    </a:ext>
                  </a:extLst>
                </a:gridCol>
                <a:gridCol w="1185074">
                  <a:extLst>
                    <a:ext uri="{9D8B030D-6E8A-4147-A177-3AD203B41FA5}">
                      <a16:colId xmlns:a16="http://schemas.microsoft.com/office/drawing/2014/main" val="20002"/>
                    </a:ext>
                  </a:extLst>
                </a:gridCol>
                <a:gridCol w="998595">
                  <a:extLst>
                    <a:ext uri="{9D8B030D-6E8A-4147-A177-3AD203B41FA5}">
                      <a16:colId xmlns:a16="http://schemas.microsoft.com/office/drawing/2014/main" val="20003"/>
                    </a:ext>
                  </a:extLst>
                </a:gridCol>
              </a:tblGrid>
              <a:tr h="440995">
                <a:tc>
                  <a:txBody>
                    <a:bodyPr/>
                    <a:lstStyle/>
                    <a:p>
                      <a:pPr algn="l">
                        <a:lnSpc>
                          <a:spcPts val="1260"/>
                        </a:lnSpc>
                        <a:defRPr/>
                      </a:pPr>
                      <a:r>
                        <a:rPr lang="en-US" sz="900" b="1" noProof="0" dirty="0">
                          <a:solidFill>
                            <a:srgbClr val="000000"/>
                          </a:solidFill>
                          <a:latin typeface="Arial Nova Condensed Bold"/>
                          <a:ea typeface="Arial Nova Condensed Bold"/>
                          <a:cs typeface="Arial Nova Condensed Bold"/>
                          <a:sym typeface="Arial Nova Condensed Bold"/>
                        </a:rPr>
                        <a:t>Number of players</a:t>
                      </a:r>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260"/>
                        </a:lnSpc>
                        <a:defRPr/>
                      </a:pPr>
                      <a:r>
                        <a:rPr lang="en-US" sz="900" noProof="0" dirty="0">
                          <a:solidFill>
                            <a:srgbClr val="000000"/>
                          </a:solidFill>
                          <a:latin typeface="Arial Nova Condensed"/>
                          <a:ea typeface="Arial Nova Condensed"/>
                          <a:cs typeface="Arial Nova Condensed"/>
                          <a:sym typeface="Arial Nova Condensed"/>
                        </a:rPr>
                        <a:t>3 players</a:t>
                      </a:r>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260"/>
                        </a:lnSpc>
                        <a:defRPr/>
                      </a:pPr>
                      <a:r>
                        <a:rPr lang="en-US" sz="900" noProof="0" dirty="0">
                          <a:solidFill>
                            <a:srgbClr val="000000"/>
                          </a:solidFill>
                          <a:latin typeface="Arial Nova Condensed"/>
                          <a:ea typeface="Arial Nova Condensed"/>
                          <a:cs typeface="Arial Nova Condensed"/>
                          <a:sym typeface="Arial Nova Condensed"/>
                        </a:rPr>
                        <a:t>4 players</a:t>
                      </a:r>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260"/>
                        </a:lnSpc>
                        <a:defRPr/>
                      </a:pPr>
                      <a:r>
                        <a:rPr lang="en-US" sz="900" noProof="0" dirty="0">
                          <a:solidFill>
                            <a:srgbClr val="000000"/>
                          </a:solidFill>
                          <a:latin typeface="Arial Nova Condensed"/>
                          <a:ea typeface="Arial Nova Condensed"/>
                          <a:cs typeface="Arial Nova Condensed"/>
                          <a:sym typeface="Arial Nova Condensed"/>
                        </a:rPr>
                        <a:t>5 players</a:t>
                      </a:r>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40995">
                <a:tc>
                  <a:txBody>
                    <a:bodyPr/>
                    <a:lstStyle/>
                    <a:p>
                      <a:pPr algn="l">
                        <a:lnSpc>
                          <a:spcPts val="1260"/>
                        </a:lnSpc>
                        <a:defRPr/>
                      </a:pPr>
                      <a:r>
                        <a:rPr lang="en-US" sz="900" b="1" noProof="0" dirty="0">
                          <a:solidFill>
                            <a:srgbClr val="000000"/>
                          </a:solidFill>
                          <a:latin typeface="Arial Nova Condensed Bold"/>
                          <a:ea typeface="Arial Nova Condensed Bold"/>
                          <a:cs typeface="Arial Nova Condensed Bold"/>
                          <a:sym typeface="Arial Nova Condensed Bold"/>
                        </a:rPr>
                        <a:t>Number of Penalty cards</a:t>
                      </a:r>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260"/>
                        </a:lnSpc>
                        <a:defRPr/>
                      </a:pPr>
                      <a:r>
                        <a:rPr lang="en-US" sz="900" noProof="0" dirty="0">
                          <a:solidFill>
                            <a:srgbClr val="000000"/>
                          </a:solidFill>
                          <a:latin typeface="Arial Nova Condensed"/>
                          <a:ea typeface="Arial Nova Condensed"/>
                          <a:cs typeface="Arial Nova Condensed"/>
                          <a:sym typeface="Arial Nova Condensed"/>
                        </a:rPr>
                        <a:t>36 Penalty cards</a:t>
                      </a:r>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260"/>
                        </a:lnSpc>
                        <a:defRPr/>
                      </a:pPr>
                      <a:r>
                        <a:rPr lang="en-US" sz="900" noProof="0" dirty="0">
                          <a:solidFill>
                            <a:srgbClr val="000000"/>
                          </a:solidFill>
                          <a:latin typeface="Arial Nova Condensed"/>
                          <a:ea typeface="Arial Nova Condensed"/>
                          <a:cs typeface="Arial Nova Condensed"/>
                          <a:sym typeface="Arial Nova Condensed"/>
                        </a:rPr>
                        <a:t>48 Penalty cards</a:t>
                      </a:r>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260"/>
                        </a:lnSpc>
                        <a:defRPr/>
                      </a:pPr>
                      <a:r>
                        <a:rPr lang="en-US" sz="900" noProof="0" dirty="0">
                          <a:solidFill>
                            <a:srgbClr val="000000"/>
                          </a:solidFill>
                          <a:latin typeface="Arial Nova Condensed"/>
                          <a:ea typeface="Arial Nova Condensed"/>
                          <a:cs typeface="Arial Nova Condensed"/>
                          <a:sym typeface="Arial Nova Condensed"/>
                        </a:rPr>
                        <a:t>60 Penalty cards</a:t>
                      </a:r>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94385">
                <a:tc>
                  <a:txBody>
                    <a:bodyPr/>
                    <a:lstStyle/>
                    <a:p>
                      <a:pPr algn="l">
                        <a:lnSpc>
                          <a:spcPts val="1260"/>
                        </a:lnSpc>
                        <a:defRPr/>
                      </a:pPr>
                      <a:r>
                        <a:rPr lang="en-US" sz="900" b="1" noProof="0" dirty="0">
                          <a:solidFill>
                            <a:srgbClr val="000000"/>
                          </a:solidFill>
                          <a:latin typeface="Arial Nova Condensed Bold"/>
                          <a:ea typeface="Arial Nova Condensed Bold"/>
                          <a:cs typeface="Arial Nova Condensed Bold"/>
                          <a:sym typeface="Arial Nova Condensed Bold"/>
                        </a:rPr>
                        <a:t>Composition of the pile of Penalty cards</a:t>
                      </a:r>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260"/>
                        </a:lnSpc>
                        <a:defRPr/>
                      </a:pPr>
                      <a:r>
                        <a:rPr lang="en-US" sz="900" noProof="0" dirty="0">
                          <a:solidFill>
                            <a:srgbClr val="000000"/>
                          </a:solidFill>
                          <a:latin typeface="Arial Nova Condensed"/>
                          <a:ea typeface="Arial Nova Condensed"/>
                          <a:cs typeface="Arial Nova Condensed"/>
                          <a:sym typeface="Arial Nova Condensed"/>
                        </a:rPr>
                        <a:t>Cards 1/6 to 6/6 and 3+ cards</a:t>
                      </a:r>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260"/>
                        </a:lnSpc>
                        <a:defRPr/>
                      </a:pPr>
                      <a:r>
                        <a:rPr lang="en-US" sz="900" noProof="0" dirty="0">
                          <a:solidFill>
                            <a:srgbClr val="000000"/>
                          </a:solidFill>
                          <a:latin typeface="Arial Nova Condensed"/>
                          <a:ea typeface="Arial Nova Condensed"/>
                          <a:cs typeface="Arial Nova Condensed"/>
                          <a:sym typeface="Arial Nova Condensed"/>
                        </a:rPr>
                        <a:t>All Penalty cards except 5+ cards</a:t>
                      </a:r>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260"/>
                        </a:lnSpc>
                        <a:defRPr/>
                      </a:pPr>
                      <a:r>
                        <a:rPr lang="en-US" sz="900" noProof="0" dirty="0">
                          <a:solidFill>
                            <a:srgbClr val="000000"/>
                          </a:solidFill>
                          <a:latin typeface="Arial Nova Condensed"/>
                          <a:ea typeface="Arial Nova Condensed"/>
                          <a:cs typeface="Arial Nova Condensed"/>
                          <a:sym typeface="Arial Nova Condensed"/>
                        </a:rPr>
                        <a:t>All Penalty cards</a:t>
                      </a:r>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4" name="TextBox 4"/>
          <p:cNvSpPr txBox="1"/>
          <p:nvPr/>
        </p:nvSpPr>
        <p:spPr>
          <a:xfrm>
            <a:off x="598671" y="3136366"/>
            <a:ext cx="4196529" cy="165100"/>
          </a:xfrm>
          <a:prstGeom prst="rect">
            <a:avLst/>
          </a:prstGeom>
        </p:spPr>
        <p:txBody>
          <a:bodyPr lIns="0" tIns="0" rIns="0" bIns="0" rtlCol="0" anchor="t">
            <a:spAutoFit/>
          </a:bodyPr>
          <a:lstStyle/>
          <a:p>
            <a:pPr algn="l">
              <a:lnSpc>
                <a:spcPts val="1399"/>
              </a:lnSpc>
              <a:spcBef>
                <a:spcPct val="0"/>
              </a:spcBef>
            </a:pPr>
            <a:r>
              <a:rPr lang="en-US" sz="999" b="1" noProof="0" dirty="0">
                <a:solidFill>
                  <a:srgbClr val="000000"/>
                </a:solidFill>
                <a:latin typeface="Arial Nova Condensed Bold"/>
                <a:ea typeface="Arial Nova Condensed Bold"/>
                <a:cs typeface="Arial Nova Condensed Bold"/>
                <a:sym typeface="Arial Nova Condensed Bold"/>
              </a:rPr>
              <a:t>Summary: </a:t>
            </a:r>
          </a:p>
        </p:txBody>
      </p:sp>
      <p:sp>
        <p:nvSpPr>
          <p:cNvPr id="5" name="TextBox 5"/>
          <p:cNvSpPr txBox="1"/>
          <p:nvPr/>
        </p:nvSpPr>
        <p:spPr>
          <a:xfrm>
            <a:off x="598671" y="772950"/>
            <a:ext cx="4282338" cy="2222500"/>
          </a:xfrm>
          <a:prstGeom prst="rect">
            <a:avLst/>
          </a:prstGeom>
        </p:spPr>
        <p:txBody>
          <a:bodyPr lIns="0" tIns="0" rIns="0" bIns="0" rtlCol="0" anchor="t">
            <a:spAutoFit/>
          </a:bodyPr>
          <a:lstStyle/>
          <a:p>
            <a:pPr algn="l">
              <a:lnSpc>
                <a:spcPts val="1399"/>
              </a:lnSpc>
            </a:pPr>
            <a:r>
              <a:rPr lang="en-US" sz="999" b="1" noProof="0" dirty="0">
                <a:solidFill>
                  <a:srgbClr val="000000"/>
                </a:solidFill>
                <a:latin typeface="Arial Nova Condensed Bold"/>
                <a:ea typeface="Arial Nova Condensed Bold"/>
                <a:cs typeface="Arial Nova Condensed Bold"/>
                <a:sym typeface="Arial Nova Condensed Bold"/>
              </a:rPr>
              <a:t>STEP 2:</a:t>
            </a:r>
          </a:p>
          <a:p>
            <a:pPr algn="l">
              <a:lnSpc>
                <a:spcPts val="1399"/>
              </a:lnSpc>
              <a:spcBef>
                <a:spcPct val="0"/>
              </a:spcBef>
            </a:pPr>
            <a:r>
              <a:rPr lang="en-US" sz="999" noProof="0" dirty="0">
                <a:solidFill>
                  <a:srgbClr val="000000"/>
                </a:solidFill>
                <a:latin typeface="Arial Nova Condensed"/>
                <a:ea typeface="Arial Nova Condensed"/>
                <a:cs typeface="Arial Nova Condensed"/>
                <a:sym typeface="Arial Nova Condensed"/>
              </a:rPr>
              <a:t>Create your pile of </a:t>
            </a:r>
            <a:r>
              <a:rPr lang="en-US" sz="999" b="1" noProof="0" dirty="0">
                <a:solidFill>
                  <a:srgbClr val="000000"/>
                </a:solidFill>
                <a:latin typeface="Arial Nova Condensed Bold"/>
                <a:ea typeface="Arial Nova Condensed Bold"/>
                <a:cs typeface="Arial Nova Condensed Bold"/>
                <a:sym typeface="Arial Nova Condensed Bold"/>
              </a:rPr>
              <a:t>Penalty </a:t>
            </a:r>
            <a:r>
              <a:rPr lang="en-US" sz="999" noProof="0" dirty="0">
                <a:solidFill>
                  <a:srgbClr val="000000"/>
                </a:solidFill>
                <a:latin typeface="Arial Nova Condensed"/>
                <a:ea typeface="Arial Nova Condensed"/>
                <a:cs typeface="Arial Nova Condensed"/>
                <a:sym typeface="Arial Nova Condensed"/>
              </a:rPr>
              <a:t>cards      according to the number of players. </a:t>
            </a:r>
          </a:p>
          <a:p>
            <a:pPr algn="l">
              <a:lnSpc>
                <a:spcPts val="1399"/>
              </a:lnSpc>
              <a:spcBef>
                <a:spcPct val="0"/>
              </a:spcBef>
            </a:pPr>
            <a:r>
              <a:rPr lang="en-US" sz="999" noProof="0" dirty="0">
                <a:solidFill>
                  <a:srgbClr val="000000"/>
                </a:solidFill>
                <a:latin typeface="Arial Nova Condensed"/>
                <a:ea typeface="Arial Nova Condensed"/>
                <a:cs typeface="Arial Nova Condensed"/>
                <a:sym typeface="Arial Nova Condensed"/>
              </a:rPr>
              <a:t>To do this, first put </a:t>
            </a:r>
            <a:r>
              <a:rPr lang="en-US" sz="999" b="1" noProof="0" dirty="0">
                <a:solidFill>
                  <a:srgbClr val="000000"/>
                </a:solidFill>
                <a:latin typeface="Arial Nova Condensed Bold"/>
                <a:ea typeface="Arial Nova Condensed Bold"/>
                <a:cs typeface="Arial Nova Condensed Bold"/>
                <a:sym typeface="Arial Nova Condensed Bold"/>
              </a:rPr>
              <a:t>the 1/6 to 6/6 cards</a:t>
            </a:r>
            <a:r>
              <a:rPr lang="en-US" sz="999" noProof="0" dirty="0">
                <a:solidFill>
                  <a:srgbClr val="000000"/>
                </a:solidFill>
                <a:latin typeface="Arial Nova Condensed"/>
                <a:ea typeface="Arial Nova Condensed"/>
                <a:cs typeface="Arial Nova Condensed"/>
                <a:sym typeface="Arial Nova Condensed"/>
              </a:rPr>
              <a:t> aside.</a:t>
            </a:r>
          </a:p>
          <a:p>
            <a:pPr algn="l">
              <a:lnSpc>
                <a:spcPts val="1399"/>
              </a:lnSpc>
              <a:spcBef>
                <a:spcPct val="0"/>
              </a:spcBef>
            </a:pPr>
            <a:r>
              <a:rPr lang="en-US" sz="999" noProof="0" dirty="0">
                <a:solidFill>
                  <a:srgbClr val="000000"/>
                </a:solidFill>
                <a:latin typeface="Arial Nova Condensed"/>
                <a:ea typeface="Arial Nova Condensed"/>
                <a:cs typeface="Arial Nova Condensed"/>
                <a:sym typeface="Arial Nova Condensed"/>
              </a:rPr>
              <a:t>According to the number of players, select the Penalty cards as follows:</a:t>
            </a:r>
          </a:p>
          <a:p>
            <a:pPr marL="215899" lvl="1" indent="-107950" algn="l">
              <a:lnSpc>
                <a:spcPts val="1399"/>
              </a:lnSpc>
              <a:buFont typeface="Arial"/>
              <a:buChar char="•"/>
            </a:pPr>
            <a:r>
              <a:rPr lang="en-US" sz="999" noProof="0" dirty="0">
                <a:solidFill>
                  <a:srgbClr val="000000"/>
                </a:solidFill>
                <a:latin typeface="Arial Nova Condensed"/>
                <a:ea typeface="Arial Nova Condensed"/>
                <a:cs typeface="Arial Nova Condensed"/>
                <a:sym typeface="Arial Nova Condensed"/>
              </a:rPr>
              <a:t>in a 3-person game, </a:t>
            </a:r>
            <a:r>
              <a:rPr lang="en-US" sz="999" noProof="0" dirty="0">
                <a:solidFill>
                  <a:srgbClr val="000000"/>
                </a:solidFill>
              </a:rPr>
              <a:t>the </a:t>
            </a:r>
            <a:r>
              <a:rPr lang="en-US" sz="999" b="1" noProof="0" dirty="0">
                <a:solidFill>
                  <a:srgbClr val="000000"/>
                </a:solidFill>
                <a:latin typeface="Arial Nova Condensed Bold"/>
                <a:ea typeface="Arial Nova Condensed Bold"/>
                <a:cs typeface="Arial Nova Condensed Bold"/>
                <a:sym typeface="Arial Nova Condensed Bold"/>
              </a:rPr>
              <a:t>3+ cards</a:t>
            </a:r>
            <a:r>
              <a:rPr lang="en-US" sz="999" noProof="0" dirty="0">
                <a:solidFill>
                  <a:srgbClr val="000000"/>
                </a:solidFill>
                <a:latin typeface="Arial Nova Condensed"/>
                <a:ea typeface="Arial Nova Condensed"/>
                <a:cs typeface="Arial Nova Condensed"/>
                <a:sym typeface="Arial Nova Condensed"/>
              </a:rPr>
              <a:t> are to be used. The 4+ and 5+ cards are put back in the box.</a:t>
            </a:r>
          </a:p>
          <a:p>
            <a:pPr marL="215899" lvl="1" indent="-107950" algn="l">
              <a:lnSpc>
                <a:spcPts val="1399"/>
              </a:lnSpc>
              <a:buFont typeface="Arial"/>
              <a:buChar char="•"/>
            </a:pPr>
            <a:r>
              <a:rPr lang="en-US" sz="999" noProof="0" dirty="0">
                <a:solidFill>
                  <a:srgbClr val="000000"/>
                </a:solidFill>
              </a:rPr>
              <a:t>I</a:t>
            </a:r>
            <a:r>
              <a:rPr lang="en-US" sz="999" noProof="0" dirty="0">
                <a:solidFill>
                  <a:srgbClr val="000000"/>
                </a:solidFill>
                <a:latin typeface="Arial Nova Condensed"/>
                <a:ea typeface="Arial Nova Condensed"/>
                <a:cs typeface="Arial Nova Condensed"/>
                <a:sym typeface="Arial Nova Condensed"/>
              </a:rPr>
              <a:t>n a 4-person game,</a:t>
            </a:r>
            <a:r>
              <a:rPr lang="en-US" sz="999" b="1" noProof="0" dirty="0">
                <a:solidFill>
                  <a:srgbClr val="000000"/>
                </a:solidFill>
                <a:latin typeface="Arial Nova Condensed Bold"/>
                <a:ea typeface="Arial Nova Condensed Bold"/>
                <a:cs typeface="Arial Nova Condensed Bold"/>
                <a:sym typeface="Arial Nova Condensed Bold"/>
              </a:rPr>
              <a:t> the 3+ and 4+ cards </a:t>
            </a:r>
            <a:r>
              <a:rPr lang="en-US" sz="999" noProof="0" dirty="0">
                <a:solidFill>
                  <a:srgbClr val="000000"/>
                </a:solidFill>
                <a:latin typeface="Arial Nova Condensed"/>
                <a:ea typeface="Arial Nova Condensed"/>
                <a:cs typeface="Arial Nova Condensed"/>
                <a:sym typeface="Arial Nova Condensed"/>
              </a:rPr>
              <a:t>are to be used. The 5+ cards are put back in the box.</a:t>
            </a:r>
          </a:p>
          <a:p>
            <a:pPr marL="215899" lvl="1" indent="-107950" algn="l">
              <a:lnSpc>
                <a:spcPts val="1399"/>
              </a:lnSpc>
              <a:buFont typeface="Arial"/>
              <a:buChar char="•"/>
            </a:pPr>
            <a:r>
              <a:rPr lang="en-US" sz="999" noProof="0" dirty="0">
                <a:solidFill>
                  <a:srgbClr val="000000"/>
                </a:solidFill>
              </a:rPr>
              <a:t>In a 5-person game, </a:t>
            </a:r>
            <a:r>
              <a:rPr lang="en-US" sz="999" b="1" noProof="0" dirty="0">
                <a:solidFill>
                  <a:srgbClr val="000000"/>
                </a:solidFill>
                <a:latin typeface="Arial Nova Condensed Bold"/>
                <a:ea typeface="Arial Nova Condensed Bold"/>
                <a:cs typeface="Arial Nova Condensed Bold"/>
                <a:sym typeface="Arial Nova Condensed Bold"/>
              </a:rPr>
              <a:t>all the cards</a:t>
            </a:r>
            <a:r>
              <a:rPr lang="en-US" sz="999" noProof="0" dirty="0">
                <a:solidFill>
                  <a:srgbClr val="000000"/>
                </a:solidFill>
                <a:latin typeface="Arial Nova Condensed"/>
                <a:ea typeface="Arial Nova Condensed"/>
                <a:cs typeface="Arial Nova Condensed"/>
                <a:sym typeface="Arial Nova Condensed"/>
              </a:rPr>
              <a:t> are used.</a:t>
            </a:r>
          </a:p>
          <a:p>
            <a:pPr algn="l">
              <a:lnSpc>
                <a:spcPts val="1399"/>
              </a:lnSpc>
              <a:spcBef>
                <a:spcPct val="0"/>
              </a:spcBef>
            </a:pPr>
            <a:r>
              <a:rPr lang="en-US" sz="999" noProof="0" dirty="0">
                <a:solidFill>
                  <a:srgbClr val="000000"/>
                </a:solidFill>
                <a:latin typeface="Arial Nova Condensed"/>
                <a:ea typeface="Arial Nova Condensed"/>
                <a:cs typeface="Arial Nova Condensed"/>
                <a:sym typeface="Arial Nova Condensed"/>
              </a:rPr>
              <a:t>Shuffle the pile of cards you have created and add the "1/6 to 6/6" cards (which were set aside) in descending order, so that the 1/6 card is at the top of the pile.</a:t>
            </a:r>
          </a:p>
        </p:txBody>
      </p:sp>
      <p:sp>
        <p:nvSpPr>
          <p:cNvPr id="6" name="TextBox 6"/>
          <p:cNvSpPr txBox="1"/>
          <p:nvPr/>
        </p:nvSpPr>
        <p:spPr>
          <a:xfrm>
            <a:off x="598671" y="5292902"/>
            <a:ext cx="4150707" cy="1061253"/>
          </a:xfrm>
          <a:prstGeom prst="rect">
            <a:avLst/>
          </a:prstGeom>
        </p:spPr>
        <p:txBody>
          <a:bodyPr lIns="0" tIns="0" rIns="0" bIns="0" rtlCol="0" anchor="t">
            <a:spAutoFit/>
          </a:bodyPr>
          <a:lstStyle/>
          <a:p>
            <a:pPr algn="l">
              <a:lnSpc>
                <a:spcPts val="1399"/>
              </a:lnSpc>
            </a:pPr>
            <a:r>
              <a:rPr lang="en-US" sz="999" b="1" noProof="0" dirty="0">
                <a:solidFill>
                  <a:srgbClr val="000000"/>
                </a:solidFill>
                <a:latin typeface="Arial Nova Condensed Bold"/>
                <a:ea typeface="Arial Nova Condensed Bold"/>
                <a:cs typeface="Arial Nova Condensed Bold"/>
                <a:sym typeface="Arial Nova Condensed Bold"/>
              </a:rPr>
              <a:t>STEP 3:</a:t>
            </a:r>
          </a:p>
          <a:p>
            <a:pPr algn="l">
              <a:lnSpc>
                <a:spcPts val="1399"/>
              </a:lnSpc>
              <a:spcBef>
                <a:spcPct val="0"/>
              </a:spcBef>
            </a:pPr>
            <a:r>
              <a:rPr lang="en-US" sz="999" noProof="0" dirty="0">
                <a:solidFill>
                  <a:srgbClr val="000000"/>
                </a:solidFill>
                <a:latin typeface="Arial Nova Condensed"/>
                <a:ea typeface="Arial Nova Condensed"/>
                <a:cs typeface="Arial Nova Condensed"/>
                <a:sym typeface="Arial Nova Condensed"/>
              </a:rPr>
              <a:t>Each player gets an individual </a:t>
            </a:r>
            <a:r>
              <a:rPr lang="en-US" sz="999" b="1" noProof="0" dirty="0">
                <a:solidFill>
                  <a:srgbClr val="000000"/>
                </a:solidFill>
                <a:latin typeface="Arial Nova Condensed Bold"/>
                <a:ea typeface="Arial Nova Condensed Bold"/>
                <a:cs typeface="Arial Nova Condensed Bold"/>
                <a:sym typeface="Arial Nova Condensed Bold"/>
              </a:rPr>
              <a:t>Smartphone “board”</a:t>
            </a:r>
            <a:r>
              <a:rPr lang="en-US" sz="999" noProof="0" dirty="0">
                <a:solidFill>
                  <a:srgbClr val="000000"/>
                </a:solidFill>
                <a:latin typeface="Arial Nova Condensed"/>
                <a:ea typeface="Arial Nova Condensed"/>
                <a:cs typeface="Arial Nova Condensed"/>
                <a:sym typeface="Arial Nova Condensed"/>
              </a:rPr>
              <a:t>       . </a:t>
            </a:r>
          </a:p>
          <a:p>
            <a:pPr algn="l">
              <a:lnSpc>
                <a:spcPts val="1399"/>
              </a:lnSpc>
              <a:spcBef>
                <a:spcPct val="0"/>
              </a:spcBef>
            </a:pPr>
            <a:r>
              <a:rPr lang="en-US" sz="999" noProof="0" dirty="0">
                <a:solidFill>
                  <a:srgbClr val="000000"/>
                </a:solidFill>
                <a:latin typeface="Arial Nova Condensed"/>
                <a:ea typeface="Arial Nova Condensed"/>
                <a:cs typeface="Arial Nova Condensed"/>
                <a:sym typeface="Arial Nova Condensed"/>
              </a:rPr>
              <a:t>Place the pile of </a:t>
            </a:r>
            <a:r>
              <a:rPr lang="en-US" sz="999" b="1" noProof="0" dirty="0">
                <a:solidFill>
                  <a:srgbClr val="000000"/>
                </a:solidFill>
                <a:latin typeface="Arial Nova Condensed Bold"/>
                <a:ea typeface="Arial Nova Condensed Bold"/>
                <a:cs typeface="Arial Nova Condensed Bold"/>
                <a:sym typeface="Arial Nova Condensed Bold"/>
              </a:rPr>
              <a:t>Event cards     </a:t>
            </a:r>
            <a:r>
              <a:rPr lang="en-US" sz="999" noProof="0" dirty="0">
                <a:solidFill>
                  <a:srgbClr val="000000"/>
                </a:solidFill>
                <a:latin typeface="Arial Nova Condensed"/>
                <a:ea typeface="Arial Nova Condensed"/>
                <a:cs typeface="Arial Nova Condensed"/>
                <a:sym typeface="Arial Nova Condensed"/>
              </a:rPr>
              <a:t>   , face down, on the table. The Event cards are ranked in descending order at the start of the game (1, 1b, 2, ... 14), so that card 1 is at the top of the pile.</a:t>
            </a:r>
          </a:p>
          <a:p>
            <a:pPr algn="l">
              <a:lnSpc>
                <a:spcPts val="1399"/>
              </a:lnSpc>
              <a:spcBef>
                <a:spcPct val="0"/>
              </a:spcBef>
            </a:pPr>
            <a:r>
              <a:rPr lang="en-US" sz="999" noProof="0" dirty="0">
                <a:solidFill>
                  <a:srgbClr val="000000"/>
                </a:solidFill>
                <a:latin typeface="Arial Nova Condensed"/>
                <a:ea typeface="Arial Nova Condensed"/>
                <a:cs typeface="Arial Nova Condensed"/>
                <a:sym typeface="Arial Nova Condensed"/>
              </a:rPr>
              <a:t>A </a:t>
            </a:r>
            <a:r>
              <a:rPr lang="en-US" sz="999" b="1" noProof="0" dirty="0">
                <a:solidFill>
                  <a:srgbClr val="000000"/>
                </a:solidFill>
                <a:latin typeface="Arial Nova Condensed"/>
                <a:ea typeface="Arial Nova Condensed"/>
                <a:cs typeface="Arial Nova Condensed"/>
                <a:sym typeface="Arial Nova Condensed"/>
              </a:rPr>
              <a:t>Help</a:t>
            </a:r>
            <a:r>
              <a:rPr lang="en-US" sz="999" noProof="0" dirty="0">
                <a:solidFill>
                  <a:srgbClr val="000000"/>
                </a:solidFill>
                <a:latin typeface="Arial Nova Condensed"/>
                <a:ea typeface="Arial Nova Condensed"/>
                <a:cs typeface="Arial Nova Condensed"/>
                <a:sym typeface="Arial Nova Condensed"/>
              </a:rPr>
              <a:t> card is available to help players.</a:t>
            </a:r>
          </a:p>
        </p:txBody>
      </p:sp>
      <p:sp>
        <p:nvSpPr>
          <p:cNvPr id="7" name="Freeform 7"/>
          <p:cNvSpPr/>
          <p:nvPr/>
        </p:nvSpPr>
        <p:spPr>
          <a:xfrm>
            <a:off x="3037507" y="5290250"/>
            <a:ext cx="538001" cy="523352"/>
          </a:xfrm>
          <a:custGeom>
            <a:avLst/>
            <a:gdLst/>
            <a:ahLst/>
            <a:cxnLst/>
            <a:rect l="l" t="t" r="r" b="b"/>
            <a:pathLst>
              <a:path w="538001" h="523352">
                <a:moveTo>
                  <a:pt x="0" y="0"/>
                </a:moveTo>
                <a:lnTo>
                  <a:pt x="538001" y="0"/>
                </a:lnTo>
                <a:lnTo>
                  <a:pt x="538001" y="523352"/>
                </a:lnTo>
                <a:lnTo>
                  <a:pt x="0" y="523352"/>
                </a:lnTo>
                <a:lnTo>
                  <a:pt x="0" y="0"/>
                </a:lnTo>
                <a:close/>
              </a:path>
            </a:pathLst>
          </a:custGeom>
          <a:blipFill>
            <a:blip r:embed="rId3"/>
            <a:stretch>
              <a:fillRect/>
            </a:stretch>
          </a:blipFill>
        </p:spPr>
        <p:txBody>
          <a:bodyPr/>
          <a:lstStyle/>
          <a:p>
            <a:endParaRPr lang="en-US" noProof="0" dirty="0"/>
          </a:p>
        </p:txBody>
      </p:sp>
      <p:sp>
        <p:nvSpPr>
          <p:cNvPr id="8" name="Freeform 8"/>
          <p:cNvSpPr/>
          <p:nvPr/>
        </p:nvSpPr>
        <p:spPr>
          <a:xfrm>
            <a:off x="1958400" y="5454000"/>
            <a:ext cx="532068" cy="517581"/>
          </a:xfrm>
          <a:custGeom>
            <a:avLst/>
            <a:gdLst/>
            <a:ahLst/>
            <a:cxnLst/>
            <a:rect l="l" t="t" r="r" b="b"/>
            <a:pathLst>
              <a:path w="532068" h="517581">
                <a:moveTo>
                  <a:pt x="0" y="0"/>
                </a:moveTo>
                <a:lnTo>
                  <a:pt x="532068" y="0"/>
                </a:lnTo>
                <a:lnTo>
                  <a:pt x="532068" y="517581"/>
                </a:lnTo>
                <a:lnTo>
                  <a:pt x="0" y="517581"/>
                </a:lnTo>
                <a:lnTo>
                  <a:pt x="0" y="0"/>
                </a:lnTo>
                <a:close/>
              </a:path>
            </a:pathLst>
          </a:custGeom>
          <a:blipFill>
            <a:blip r:embed="rId4"/>
            <a:stretch>
              <a:fillRect/>
            </a:stretch>
          </a:blipFill>
        </p:spPr>
        <p:txBody>
          <a:bodyPr/>
          <a:lstStyle/>
          <a:p>
            <a:endParaRPr lang="en-US" noProof="0" dirty="0"/>
          </a:p>
        </p:txBody>
      </p:sp>
      <p:sp>
        <p:nvSpPr>
          <p:cNvPr id="9" name="Freeform 9"/>
          <p:cNvSpPr/>
          <p:nvPr/>
        </p:nvSpPr>
        <p:spPr>
          <a:xfrm>
            <a:off x="2889250" y="5975527"/>
            <a:ext cx="545078" cy="530237"/>
          </a:xfrm>
          <a:custGeom>
            <a:avLst/>
            <a:gdLst/>
            <a:ahLst/>
            <a:cxnLst/>
            <a:rect l="l" t="t" r="r" b="b"/>
            <a:pathLst>
              <a:path w="545078" h="530237">
                <a:moveTo>
                  <a:pt x="0" y="0"/>
                </a:moveTo>
                <a:lnTo>
                  <a:pt x="545078" y="0"/>
                </a:lnTo>
                <a:lnTo>
                  <a:pt x="545078" y="530238"/>
                </a:lnTo>
                <a:lnTo>
                  <a:pt x="0" y="530238"/>
                </a:lnTo>
                <a:lnTo>
                  <a:pt x="0" y="0"/>
                </a:lnTo>
                <a:close/>
              </a:path>
            </a:pathLst>
          </a:custGeom>
          <a:blipFill>
            <a:blip r:embed="rId5"/>
            <a:stretch>
              <a:fillRect/>
            </a:stretch>
          </a:blipFill>
        </p:spPr>
        <p:txBody>
          <a:bodyPr/>
          <a:lstStyle/>
          <a:p>
            <a:endParaRPr lang="en-US" noProof="0" dirty="0"/>
          </a:p>
        </p:txBody>
      </p:sp>
      <p:sp>
        <p:nvSpPr>
          <p:cNvPr id="10" name="Freeform 10"/>
          <p:cNvSpPr/>
          <p:nvPr/>
        </p:nvSpPr>
        <p:spPr>
          <a:xfrm>
            <a:off x="2127250" y="756000"/>
            <a:ext cx="539107" cy="524429"/>
          </a:xfrm>
          <a:custGeom>
            <a:avLst/>
            <a:gdLst/>
            <a:ahLst/>
            <a:cxnLst/>
            <a:rect l="l" t="t" r="r" b="b"/>
            <a:pathLst>
              <a:path w="539107" h="524429">
                <a:moveTo>
                  <a:pt x="0" y="0"/>
                </a:moveTo>
                <a:lnTo>
                  <a:pt x="539107" y="0"/>
                </a:lnTo>
                <a:lnTo>
                  <a:pt x="539107" y="524429"/>
                </a:lnTo>
                <a:lnTo>
                  <a:pt x="0" y="524429"/>
                </a:lnTo>
                <a:lnTo>
                  <a:pt x="0" y="0"/>
                </a:lnTo>
                <a:close/>
              </a:path>
            </a:pathLst>
          </a:custGeom>
          <a:blipFill>
            <a:blip r:embed="rId6"/>
            <a:stretch>
              <a:fillRect/>
            </a:stretch>
          </a:blipFill>
        </p:spPr>
        <p:txBody>
          <a:bodyPr/>
          <a:lstStyle/>
          <a:p>
            <a:endParaRPr lang="en-US" noProof="0" dirty="0"/>
          </a:p>
        </p:txBody>
      </p:sp>
      <p:sp>
        <p:nvSpPr>
          <p:cNvPr id="11" name="TextBox 11"/>
          <p:cNvSpPr txBox="1"/>
          <p:nvPr/>
        </p:nvSpPr>
        <p:spPr>
          <a:xfrm>
            <a:off x="2613200" y="7076925"/>
            <a:ext cx="101600" cy="143722"/>
          </a:xfrm>
          <a:prstGeom prst="rect">
            <a:avLst/>
          </a:prstGeom>
        </p:spPr>
        <p:txBody>
          <a:bodyPr lIns="0" tIns="0" rIns="0" bIns="0" rtlCol="0" anchor="t">
            <a:spAutoFit/>
          </a:bodyPr>
          <a:lstStyle/>
          <a:p>
            <a:pPr algn="ctr">
              <a:lnSpc>
                <a:spcPts val="1120"/>
              </a:lnSpc>
              <a:spcBef>
                <a:spcPct val="0"/>
              </a:spcBef>
            </a:pPr>
            <a:r>
              <a:rPr lang="en-US" sz="800" noProof="0" dirty="0">
                <a:solidFill>
                  <a:srgbClr val="000000"/>
                </a:solidFill>
                <a:latin typeface="Arial Nova Condensed"/>
                <a:ea typeface="Arial Nova Condensed"/>
                <a:cs typeface="Arial Nova Condensed"/>
                <a:sym typeface="Arial Nova Condensed"/>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1825"/>
            <a:ext cx="5328000" cy="7468175"/>
          </a:xfrm>
          <a:custGeom>
            <a:avLst/>
            <a:gdLst/>
            <a:ahLst/>
            <a:cxnLst/>
            <a:rect l="l" t="t" r="r" b="b"/>
            <a:pathLst>
              <a:path w="5328000" h="7468175">
                <a:moveTo>
                  <a:pt x="0" y="0"/>
                </a:moveTo>
                <a:lnTo>
                  <a:pt x="5328000" y="0"/>
                </a:lnTo>
                <a:lnTo>
                  <a:pt x="5328000" y="7468175"/>
                </a:lnTo>
                <a:lnTo>
                  <a:pt x="0" y="7468175"/>
                </a:lnTo>
                <a:lnTo>
                  <a:pt x="0" y="0"/>
                </a:lnTo>
                <a:close/>
              </a:path>
            </a:pathLst>
          </a:custGeom>
          <a:blipFill>
            <a:blip r:embed="rId2"/>
            <a:stretch>
              <a:fillRect t="-627" b="-627"/>
            </a:stretch>
          </a:blipFill>
        </p:spPr>
        <p:txBody>
          <a:bodyPr/>
          <a:lstStyle/>
          <a:p>
            <a:endParaRPr lang="en-US" noProof="0" dirty="0"/>
          </a:p>
        </p:txBody>
      </p:sp>
      <p:grpSp>
        <p:nvGrpSpPr>
          <p:cNvPr id="3" name="Group 3"/>
          <p:cNvGrpSpPr/>
          <p:nvPr/>
        </p:nvGrpSpPr>
        <p:grpSpPr>
          <a:xfrm>
            <a:off x="1522335" y="2282343"/>
            <a:ext cx="2288143" cy="482767"/>
            <a:chOff x="0" y="0"/>
            <a:chExt cx="1163540" cy="245491"/>
          </a:xfrm>
        </p:grpSpPr>
        <p:sp>
          <p:nvSpPr>
            <p:cNvPr id="4" name="Freeform 4"/>
            <p:cNvSpPr/>
            <p:nvPr/>
          </p:nvSpPr>
          <p:spPr>
            <a:xfrm>
              <a:off x="0" y="0"/>
              <a:ext cx="1163540" cy="245491"/>
            </a:xfrm>
            <a:custGeom>
              <a:avLst/>
              <a:gdLst/>
              <a:ahLst/>
              <a:cxnLst/>
              <a:rect l="l" t="t" r="r" b="b"/>
              <a:pathLst>
                <a:path w="1163540" h="245491">
                  <a:moveTo>
                    <a:pt x="30451" y="0"/>
                  </a:moveTo>
                  <a:lnTo>
                    <a:pt x="1133089" y="0"/>
                  </a:lnTo>
                  <a:cubicBezTo>
                    <a:pt x="1141165" y="0"/>
                    <a:pt x="1148910" y="3208"/>
                    <a:pt x="1154621" y="8919"/>
                  </a:cubicBezTo>
                  <a:cubicBezTo>
                    <a:pt x="1160332" y="14630"/>
                    <a:pt x="1163540" y="22375"/>
                    <a:pt x="1163540" y="30451"/>
                  </a:cubicBezTo>
                  <a:lnTo>
                    <a:pt x="1163540" y="215040"/>
                  </a:lnTo>
                  <a:cubicBezTo>
                    <a:pt x="1163540" y="223116"/>
                    <a:pt x="1160332" y="230861"/>
                    <a:pt x="1154621" y="236572"/>
                  </a:cubicBezTo>
                  <a:cubicBezTo>
                    <a:pt x="1148910" y="242283"/>
                    <a:pt x="1141165" y="245491"/>
                    <a:pt x="1133089" y="245491"/>
                  </a:cubicBezTo>
                  <a:lnTo>
                    <a:pt x="30451" y="245491"/>
                  </a:lnTo>
                  <a:cubicBezTo>
                    <a:pt x="13634" y="245491"/>
                    <a:pt x="0" y="231858"/>
                    <a:pt x="0" y="215040"/>
                  </a:cubicBezTo>
                  <a:lnTo>
                    <a:pt x="0" y="30451"/>
                  </a:lnTo>
                  <a:cubicBezTo>
                    <a:pt x="0" y="13634"/>
                    <a:pt x="13634" y="0"/>
                    <a:pt x="30451" y="0"/>
                  </a:cubicBezTo>
                  <a:close/>
                </a:path>
              </a:pathLst>
            </a:custGeom>
            <a:solidFill>
              <a:srgbClr val="000000">
                <a:alpha val="0"/>
              </a:srgbClr>
            </a:solidFill>
            <a:ln w="28575" cap="sq">
              <a:solidFill>
                <a:srgbClr val="000000"/>
              </a:solidFill>
              <a:prstDash val="solid"/>
              <a:miter/>
            </a:ln>
          </p:spPr>
          <p:txBody>
            <a:bodyPr/>
            <a:lstStyle/>
            <a:p>
              <a:endParaRPr lang="en-US" noProof="0" dirty="0"/>
            </a:p>
          </p:txBody>
        </p:sp>
        <p:sp>
          <p:nvSpPr>
            <p:cNvPr id="5" name="TextBox 5"/>
            <p:cNvSpPr txBox="1"/>
            <p:nvPr/>
          </p:nvSpPr>
          <p:spPr>
            <a:xfrm>
              <a:off x="0" y="104775"/>
              <a:ext cx="1163540" cy="140716"/>
            </a:xfrm>
            <a:prstGeom prst="rect">
              <a:avLst/>
            </a:prstGeom>
          </p:spPr>
          <p:txBody>
            <a:bodyPr lIns="0" tIns="0" rIns="0" bIns="0" rtlCol="0" anchor="ctr"/>
            <a:lstStyle/>
            <a:p>
              <a:pPr algn="ctr">
                <a:lnSpc>
                  <a:spcPts val="854"/>
                </a:lnSpc>
              </a:pPr>
              <a:r>
                <a:rPr lang="en-US" sz="1709" b="1" noProof="0" dirty="0">
                  <a:solidFill>
                    <a:srgbClr val="000000"/>
                  </a:solidFill>
                  <a:latin typeface="Arial Nova Condensed Bold"/>
                  <a:ea typeface="Arial Nova Condensed Bold"/>
                  <a:cs typeface="Arial Nova Condensed Bold"/>
                  <a:sym typeface="Arial Nova Condensed Bold"/>
                </a:rPr>
                <a:t>5. Gameplay</a:t>
              </a:r>
            </a:p>
          </p:txBody>
        </p:sp>
      </p:grpSp>
      <p:sp>
        <p:nvSpPr>
          <p:cNvPr id="6" name="TextBox 6"/>
          <p:cNvSpPr txBox="1"/>
          <p:nvPr/>
        </p:nvSpPr>
        <p:spPr>
          <a:xfrm>
            <a:off x="588647" y="2981035"/>
            <a:ext cx="1120676" cy="233680"/>
          </a:xfrm>
          <a:prstGeom prst="rect">
            <a:avLst/>
          </a:prstGeom>
        </p:spPr>
        <p:txBody>
          <a:bodyPr lIns="0" tIns="0" rIns="0" bIns="0" rtlCol="0" anchor="t">
            <a:spAutoFit/>
          </a:bodyPr>
          <a:lstStyle/>
          <a:p>
            <a:pPr algn="ctr">
              <a:lnSpc>
                <a:spcPts val="1819"/>
              </a:lnSpc>
              <a:spcBef>
                <a:spcPct val="0"/>
              </a:spcBef>
            </a:pPr>
            <a:r>
              <a:rPr lang="en-US" sz="1299" b="1" noProof="0" dirty="0">
                <a:solidFill>
                  <a:srgbClr val="000000"/>
                </a:solidFill>
                <a:latin typeface="Arial Nova Condensed Bold"/>
                <a:ea typeface="Arial Nova Condensed Bold"/>
                <a:cs typeface="Arial Nova Condensed Bold"/>
                <a:sym typeface="Arial Nova Condensed Bold"/>
              </a:rPr>
              <a:t>Who goes first?</a:t>
            </a:r>
          </a:p>
        </p:txBody>
      </p:sp>
      <p:sp>
        <p:nvSpPr>
          <p:cNvPr id="7" name="TextBox 7"/>
          <p:cNvSpPr txBox="1"/>
          <p:nvPr/>
        </p:nvSpPr>
        <p:spPr>
          <a:xfrm>
            <a:off x="588647" y="3319490"/>
            <a:ext cx="4150707" cy="343107"/>
          </a:xfrm>
          <a:prstGeom prst="rect">
            <a:avLst/>
          </a:prstGeom>
        </p:spPr>
        <p:txBody>
          <a:bodyPr lIns="0" tIns="0" rIns="0" bIns="0" rtlCol="0" anchor="t">
            <a:spAutoFit/>
          </a:bodyPr>
          <a:lstStyle/>
          <a:p>
            <a:pPr algn="just">
              <a:lnSpc>
                <a:spcPts val="1399"/>
              </a:lnSpc>
              <a:spcBef>
                <a:spcPct val="0"/>
              </a:spcBef>
            </a:pPr>
            <a:r>
              <a:rPr lang="en-US" sz="999" noProof="0" dirty="0">
                <a:solidFill>
                  <a:srgbClr val="000000"/>
                </a:solidFill>
                <a:latin typeface="Arial Nova Condensed"/>
                <a:ea typeface="Arial Nova Condensed"/>
                <a:cs typeface="Arial Nova Condensed"/>
                <a:sym typeface="Arial Nova Condensed"/>
              </a:rPr>
              <a:t>The</a:t>
            </a:r>
            <a:r>
              <a:rPr lang="en-US" sz="999" b="1" noProof="0" dirty="0">
                <a:solidFill>
                  <a:srgbClr val="000000"/>
                </a:solidFill>
                <a:latin typeface="Arial Nova Condensed Bold"/>
                <a:ea typeface="Arial Nova Condensed Bold"/>
                <a:cs typeface="Arial Nova Condensed Bold"/>
                <a:sym typeface="Arial Nova Condensed Bold"/>
              </a:rPr>
              <a:t> </a:t>
            </a:r>
            <a:r>
              <a:rPr lang="en-US" sz="999" noProof="0" dirty="0">
                <a:solidFill>
                  <a:srgbClr val="000000"/>
                </a:solidFill>
                <a:latin typeface="Arial Nova Condensed"/>
                <a:ea typeface="Arial Nova Condensed"/>
                <a:cs typeface="Arial Nova Condensed"/>
                <a:sym typeface="Arial Nova Condensed"/>
              </a:rPr>
              <a:t>title of</a:t>
            </a:r>
            <a:r>
              <a:rPr lang="en-US" sz="999" b="1" noProof="0" dirty="0">
                <a:solidFill>
                  <a:srgbClr val="000000"/>
                </a:solidFill>
                <a:latin typeface="Arial Nova Condensed Bold"/>
                <a:ea typeface="Arial Nova Condensed Bold"/>
                <a:cs typeface="Arial Nova Condensed Bold"/>
                <a:sym typeface="Arial Nova Condensed Bold"/>
              </a:rPr>
              <a:t> Player 1 </a:t>
            </a:r>
            <a:r>
              <a:rPr lang="en-US" sz="999" noProof="0" dirty="0">
                <a:solidFill>
                  <a:srgbClr val="000000"/>
                </a:solidFill>
                <a:latin typeface="Arial Nova Condensed"/>
                <a:ea typeface="Arial Nova Condensed"/>
                <a:cs typeface="Arial Nova Condensed"/>
                <a:sym typeface="Arial Nova Condensed"/>
              </a:rPr>
              <a:t>is given to the person who owns the most "</a:t>
            </a:r>
            <a:r>
              <a:rPr lang="en-US" sz="999" b="1" noProof="0" dirty="0">
                <a:solidFill>
                  <a:srgbClr val="000000"/>
                </a:solidFill>
                <a:latin typeface="Arial Nova Condensed Bold"/>
                <a:ea typeface="Arial Nova Condensed Bold"/>
                <a:cs typeface="Arial Nova Condensed Bold"/>
                <a:sym typeface="Arial Nova Condensed Bold"/>
              </a:rPr>
              <a:t>eco-friendly</a:t>
            </a:r>
            <a:r>
              <a:rPr lang="en-US" sz="999" noProof="0" dirty="0">
                <a:solidFill>
                  <a:srgbClr val="000000"/>
                </a:solidFill>
                <a:latin typeface="Arial Nova Condensed"/>
                <a:ea typeface="Arial Nova Condensed"/>
                <a:cs typeface="Arial Nova Condensed"/>
                <a:sym typeface="Arial Nova Condensed"/>
              </a:rPr>
              <a:t>" smartphone, based on the following order:</a:t>
            </a:r>
          </a:p>
        </p:txBody>
      </p:sp>
      <p:sp>
        <p:nvSpPr>
          <p:cNvPr id="8" name="TextBox 8"/>
          <p:cNvSpPr txBox="1"/>
          <p:nvPr/>
        </p:nvSpPr>
        <p:spPr>
          <a:xfrm>
            <a:off x="527050" y="3625850"/>
            <a:ext cx="4404419" cy="1420325"/>
          </a:xfrm>
          <a:prstGeom prst="rect">
            <a:avLst/>
          </a:prstGeom>
        </p:spPr>
        <p:txBody>
          <a:bodyPr wrap="square" lIns="0" tIns="0" rIns="0" bIns="0" rtlCol="0" anchor="t">
            <a:spAutoFit/>
          </a:bodyPr>
          <a:lstStyle/>
          <a:p>
            <a:pPr marL="215899" lvl="1" indent="-107950" algn="just">
              <a:lnSpc>
                <a:spcPts val="1399"/>
              </a:lnSpc>
              <a:buAutoNum type="arabicPeriod"/>
            </a:pPr>
            <a:r>
              <a:rPr lang="en-US" sz="999" noProof="0" dirty="0">
                <a:solidFill>
                  <a:srgbClr val="000000"/>
                </a:solidFill>
                <a:latin typeface="Arial Nova Condensed"/>
                <a:ea typeface="Arial Nova Condensed"/>
                <a:cs typeface="Arial Nova Condensed"/>
                <a:sym typeface="Arial Nova Condensed"/>
              </a:rPr>
              <a:t> If one of the participants </a:t>
            </a:r>
            <a:r>
              <a:rPr lang="en-US" sz="999" b="1" noProof="0" dirty="0">
                <a:solidFill>
                  <a:srgbClr val="000000"/>
                </a:solidFill>
                <a:latin typeface="Arial Nova Condensed Bold"/>
                <a:ea typeface="Arial Nova Condensed Bold"/>
                <a:cs typeface="Arial Nova Condensed Bold"/>
                <a:sym typeface="Arial Nova Condensed Bold"/>
              </a:rPr>
              <a:t>does not own a smartphone</a:t>
            </a:r>
            <a:r>
              <a:rPr lang="en-US" sz="999" noProof="0" dirty="0">
                <a:solidFill>
                  <a:srgbClr val="000000"/>
                </a:solidFill>
                <a:latin typeface="Arial Nova Condensed"/>
                <a:ea typeface="Arial Nova Condensed"/>
                <a:cs typeface="Arial Nova Condensed"/>
                <a:sym typeface="Arial Nova Condensed"/>
              </a:rPr>
              <a:t>, then that person goes first.</a:t>
            </a:r>
          </a:p>
          <a:p>
            <a:pPr marL="215899" lvl="1" indent="-107950" algn="just">
              <a:lnSpc>
                <a:spcPts val="1399"/>
              </a:lnSpc>
              <a:buAutoNum type="arabicPeriod"/>
            </a:pPr>
            <a:r>
              <a:rPr lang="en-US" sz="999" noProof="0" dirty="0">
                <a:solidFill>
                  <a:srgbClr val="000000"/>
                </a:solidFill>
                <a:latin typeface="Arial Nova Condensed"/>
                <a:ea typeface="Arial Nova Condensed"/>
                <a:cs typeface="Arial Nova Condensed"/>
                <a:sym typeface="Arial Nova Condensed"/>
              </a:rPr>
              <a:t> Otherwise, the person with </a:t>
            </a:r>
            <a:r>
              <a:rPr lang="en-US" sz="999" b="1" noProof="0" dirty="0">
                <a:solidFill>
                  <a:srgbClr val="000000"/>
                </a:solidFill>
                <a:latin typeface="Arial Nova Condensed Bold"/>
                <a:ea typeface="Arial Nova Condensed Bold"/>
                <a:cs typeface="Arial Nova Condensed Bold"/>
                <a:sym typeface="Arial Nova Condensed Bold"/>
              </a:rPr>
              <a:t>the oldest smartphone</a:t>
            </a:r>
            <a:r>
              <a:rPr lang="en-US" sz="999" noProof="0" dirty="0">
                <a:solidFill>
                  <a:srgbClr val="000000"/>
                </a:solidFill>
                <a:latin typeface="Arial Nova Condensed"/>
                <a:ea typeface="Arial Nova Condensed"/>
                <a:cs typeface="Arial Nova Condensed"/>
                <a:sym typeface="Arial Nova Condensed"/>
              </a:rPr>
              <a:t> goes first.</a:t>
            </a:r>
          </a:p>
          <a:p>
            <a:pPr marL="215899" lvl="1" indent="-107950" algn="just">
              <a:lnSpc>
                <a:spcPts val="1399"/>
              </a:lnSpc>
              <a:buAutoNum type="arabicPeriod"/>
            </a:pPr>
            <a:r>
              <a:rPr lang="en-US" sz="999" noProof="0" dirty="0">
                <a:solidFill>
                  <a:srgbClr val="000000"/>
                </a:solidFill>
                <a:latin typeface="Arial Nova Condensed"/>
                <a:ea typeface="Arial Nova Condensed"/>
                <a:cs typeface="Arial Nova Condensed"/>
                <a:sym typeface="Arial Nova Condensed"/>
              </a:rPr>
              <a:t> If participants do not know how old their smartphones are, then the person who has </a:t>
            </a:r>
            <a:r>
              <a:rPr lang="en-US" sz="999" b="1" noProof="0" dirty="0">
                <a:solidFill>
                  <a:srgbClr val="000000"/>
                </a:solidFill>
                <a:latin typeface="Arial Nova Condensed Bold"/>
                <a:ea typeface="Arial Nova Condensed Bold"/>
                <a:cs typeface="Arial Nova Condensed Bold"/>
                <a:sym typeface="Arial Nova Condensed Bold"/>
              </a:rPr>
              <a:t>a refurbished smartphone</a:t>
            </a:r>
            <a:r>
              <a:rPr lang="en-US" sz="999" noProof="0" dirty="0">
                <a:solidFill>
                  <a:srgbClr val="000000"/>
                </a:solidFill>
                <a:latin typeface="Arial Nova Condensed"/>
                <a:ea typeface="Arial Nova Condensed"/>
                <a:cs typeface="Arial Nova Condensed"/>
                <a:sym typeface="Arial Nova Condensed"/>
              </a:rPr>
              <a:t>, or who has </a:t>
            </a:r>
            <a:r>
              <a:rPr lang="en-US" sz="999" b="1" noProof="0" dirty="0">
                <a:solidFill>
                  <a:srgbClr val="000000"/>
                </a:solidFill>
                <a:latin typeface="Arial Nova Condensed Bold"/>
                <a:ea typeface="Arial Nova Condensed Bold"/>
                <a:cs typeface="Arial Nova Condensed Bold"/>
                <a:sym typeface="Arial Nova Condensed Bold"/>
              </a:rPr>
              <a:t>recovered an old smartphone</a:t>
            </a:r>
            <a:r>
              <a:rPr lang="en-US" sz="999" noProof="0" dirty="0">
                <a:solidFill>
                  <a:srgbClr val="000000"/>
                </a:solidFill>
                <a:latin typeface="Arial Nova Condensed"/>
                <a:ea typeface="Arial Nova Condensed"/>
                <a:cs typeface="Arial Nova Condensed"/>
                <a:sym typeface="Arial Nova Condensed"/>
              </a:rPr>
              <a:t> should go first.</a:t>
            </a:r>
          </a:p>
          <a:p>
            <a:pPr marL="215899" lvl="1" indent="-107950" algn="just">
              <a:lnSpc>
                <a:spcPts val="1399"/>
              </a:lnSpc>
              <a:buAutoNum type="arabicPeriod"/>
            </a:pPr>
            <a:r>
              <a:rPr lang="en-US" sz="999" noProof="0" dirty="0">
                <a:solidFill>
                  <a:srgbClr val="000000"/>
                </a:solidFill>
                <a:latin typeface="Arial Nova Condensed"/>
                <a:ea typeface="Arial Nova Condensed"/>
                <a:cs typeface="Arial Nova Condensed"/>
                <a:sym typeface="Arial Nova Condensed"/>
              </a:rPr>
              <a:t> If you are unable to designate Player 1 based on these criteria, then the </a:t>
            </a:r>
            <a:r>
              <a:rPr lang="en-US" sz="999" b="1" noProof="0" dirty="0">
                <a:solidFill>
                  <a:srgbClr val="000000"/>
                </a:solidFill>
                <a:latin typeface="Arial Nova Condensed Bold"/>
                <a:ea typeface="Arial Nova Condensed Bold"/>
                <a:cs typeface="Arial Nova Condensed Bold"/>
                <a:sym typeface="Arial Nova Condensed Bold"/>
              </a:rPr>
              <a:t>youngest person</a:t>
            </a:r>
            <a:r>
              <a:rPr lang="en-US" sz="999" noProof="0" dirty="0">
                <a:solidFill>
                  <a:srgbClr val="000000"/>
                </a:solidFill>
                <a:latin typeface="Arial Nova Condensed"/>
                <a:ea typeface="Arial Nova Condensed"/>
                <a:cs typeface="Arial Nova Condensed"/>
                <a:sym typeface="Arial Nova Condensed"/>
              </a:rPr>
              <a:t> goes first.</a:t>
            </a:r>
          </a:p>
          <a:p>
            <a:pPr algn="just">
              <a:lnSpc>
                <a:spcPts val="1399"/>
              </a:lnSpc>
              <a:spcBef>
                <a:spcPct val="0"/>
              </a:spcBef>
            </a:pPr>
            <a:r>
              <a:rPr lang="en-US" sz="999" b="1" noProof="0" dirty="0">
                <a:solidFill>
                  <a:srgbClr val="000000"/>
                </a:solidFill>
                <a:latin typeface="Arial Nova Condensed Bold"/>
                <a:ea typeface="Arial Nova Condensed Bold"/>
                <a:cs typeface="Arial Nova Condensed Bold"/>
                <a:sym typeface="Arial Nova Condensed Bold"/>
              </a:rPr>
              <a:t> </a:t>
            </a:r>
          </a:p>
        </p:txBody>
      </p:sp>
      <p:sp>
        <p:nvSpPr>
          <p:cNvPr id="9" name="TextBox 9"/>
          <p:cNvSpPr txBox="1"/>
          <p:nvPr/>
        </p:nvSpPr>
        <p:spPr>
          <a:xfrm>
            <a:off x="588646" y="5259415"/>
            <a:ext cx="1538603" cy="210699"/>
          </a:xfrm>
          <a:prstGeom prst="rect">
            <a:avLst/>
          </a:prstGeom>
        </p:spPr>
        <p:txBody>
          <a:bodyPr wrap="square" lIns="0" tIns="0" rIns="0" bIns="0" rtlCol="0" anchor="t">
            <a:spAutoFit/>
          </a:bodyPr>
          <a:lstStyle/>
          <a:p>
            <a:pPr algn="ctr">
              <a:lnSpc>
                <a:spcPts val="1819"/>
              </a:lnSpc>
              <a:spcBef>
                <a:spcPct val="0"/>
              </a:spcBef>
            </a:pPr>
            <a:r>
              <a:rPr lang="en-US" sz="1299" b="1" noProof="0" dirty="0">
                <a:solidFill>
                  <a:srgbClr val="000000"/>
                </a:solidFill>
                <a:latin typeface="Arial Nova Condensed Bold"/>
                <a:ea typeface="Arial Nova Condensed Bold"/>
                <a:cs typeface="Arial Nova Condensed Bold"/>
                <a:sym typeface="Arial Nova Condensed Bold"/>
              </a:rPr>
              <a:t>A round in the game</a:t>
            </a:r>
          </a:p>
        </p:txBody>
      </p:sp>
      <p:sp>
        <p:nvSpPr>
          <p:cNvPr id="10" name="TextBox 10"/>
          <p:cNvSpPr txBox="1"/>
          <p:nvPr/>
        </p:nvSpPr>
        <p:spPr>
          <a:xfrm>
            <a:off x="588647" y="5588345"/>
            <a:ext cx="4150707" cy="1120775"/>
          </a:xfrm>
          <a:prstGeom prst="rect">
            <a:avLst/>
          </a:prstGeom>
        </p:spPr>
        <p:txBody>
          <a:bodyPr lIns="0" tIns="0" rIns="0" bIns="0" rtlCol="0" anchor="t">
            <a:spAutoFit/>
          </a:bodyPr>
          <a:lstStyle/>
          <a:p>
            <a:pPr algn="just">
              <a:lnSpc>
                <a:spcPts val="1400"/>
              </a:lnSpc>
            </a:pPr>
            <a:r>
              <a:rPr lang="en-US" sz="1000" noProof="0" dirty="0">
                <a:solidFill>
                  <a:srgbClr val="000000"/>
                </a:solidFill>
                <a:latin typeface="Arial Nova Condensed"/>
                <a:ea typeface="Arial Nova Condensed"/>
                <a:cs typeface="Arial Nova Condensed"/>
                <a:sym typeface="Arial Nova Condensed"/>
              </a:rPr>
              <a:t>Players </a:t>
            </a:r>
            <a:r>
              <a:rPr lang="en-US" sz="1000" b="1" noProof="0" dirty="0">
                <a:solidFill>
                  <a:srgbClr val="000000"/>
                </a:solidFill>
                <a:latin typeface="Arial Nova Condensed Bold"/>
                <a:ea typeface="Arial Nova Condensed Bold"/>
                <a:cs typeface="Arial Nova Condensed Bold"/>
                <a:sym typeface="Arial Nova Condensed Bold"/>
              </a:rPr>
              <a:t>take turns to play</a:t>
            </a:r>
            <a:r>
              <a:rPr lang="en-US" sz="1000" noProof="0" dirty="0">
                <a:solidFill>
                  <a:srgbClr val="000000"/>
                </a:solidFill>
                <a:latin typeface="Arial Nova Condensed"/>
                <a:ea typeface="Arial Nova Condensed"/>
                <a:cs typeface="Arial Nova Condensed"/>
                <a:sym typeface="Arial Nova Condensed"/>
              </a:rPr>
              <a:t>, moving </a:t>
            </a:r>
            <a:r>
              <a:rPr lang="en-US" sz="1000" b="1" noProof="0" dirty="0">
                <a:solidFill>
                  <a:srgbClr val="000000"/>
                </a:solidFill>
                <a:latin typeface="Arial Nova Condensed Bold"/>
                <a:ea typeface="Arial Nova Condensed Bold"/>
                <a:cs typeface="Arial Nova Condensed Bold"/>
                <a:sym typeface="Arial Nova Condensed Bold"/>
              </a:rPr>
              <a:t>clockwise</a:t>
            </a:r>
            <a:r>
              <a:rPr lang="en-US" sz="1000" noProof="0" dirty="0">
                <a:solidFill>
                  <a:srgbClr val="000000"/>
                </a:solidFill>
                <a:latin typeface="Arial Nova Condensed"/>
                <a:ea typeface="Arial Nova Condensed"/>
                <a:cs typeface="Arial Nova Condensed"/>
                <a:sym typeface="Arial Nova Condensed"/>
              </a:rPr>
              <a:t> around the table.</a:t>
            </a:r>
          </a:p>
          <a:p>
            <a:pPr algn="just">
              <a:lnSpc>
                <a:spcPts val="1400"/>
              </a:lnSpc>
            </a:pPr>
            <a:r>
              <a:rPr lang="en-US" sz="1000" noProof="0" dirty="0">
                <a:solidFill>
                  <a:srgbClr val="000000"/>
                </a:solidFill>
                <a:latin typeface="Arial Nova Condensed"/>
                <a:ea typeface="Arial Nova Condensed"/>
                <a:cs typeface="Arial Nova Condensed"/>
                <a:sym typeface="Arial Nova Condensed"/>
              </a:rPr>
              <a:t>When a player has their turn, they must perform </a:t>
            </a:r>
            <a:r>
              <a:rPr lang="en-US" sz="1000" b="1" noProof="0" dirty="0">
                <a:solidFill>
                  <a:srgbClr val="000000"/>
                </a:solidFill>
                <a:latin typeface="Arial Nova Condensed Bold"/>
                <a:ea typeface="Arial Nova Condensed Bold"/>
                <a:cs typeface="Arial Nova Condensed Bold"/>
                <a:sym typeface="Arial Nova Condensed Bold"/>
              </a:rPr>
              <a:t>one of the following three actions </a:t>
            </a:r>
            <a:r>
              <a:rPr lang="en-US" sz="1000" noProof="0" dirty="0">
                <a:solidFill>
                  <a:srgbClr val="000000"/>
                </a:solidFill>
                <a:latin typeface="Arial Nova Condensed"/>
                <a:ea typeface="Arial Nova Condensed"/>
                <a:cs typeface="Arial Nova Condensed"/>
                <a:sym typeface="Arial Nova Condensed"/>
              </a:rPr>
              <a:t>(you are not allowed to skip a turn):</a:t>
            </a:r>
          </a:p>
          <a:p>
            <a:pPr algn="just">
              <a:lnSpc>
                <a:spcPts val="420"/>
              </a:lnSpc>
            </a:pPr>
            <a:endParaRPr lang="en-US" sz="1000" noProof="0" dirty="0">
              <a:solidFill>
                <a:srgbClr val="000000"/>
              </a:solidFill>
              <a:latin typeface="Arial Nova Condensed"/>
              <a:ea typeface="Arial Nova Condensed"/>
              <a:cs typeface="Arial Nova Condensed"/>
              <a:sym typeface="Arial Nova Condensed"/>
            </a:endParaRPr>
          </a:p>
          <a:p>
            <a:pPr marL="215901" lvl="1" indent="-107951" algn="just">
              <a:lnSpc>
                <a:spcPts val="1400"/>
              </a:lnSpc>
              <a:buFont typeface="Arial"/>
              <a:buChar char="•"/>
            </a:pPr>
            <a:r>
              <a:rPr lang="en-US" sz="1000" b="1" noProof="0" dirty="0">
                <a:solidFill>
                  <a:srgbClr val="000000"/>
                </a:solidFill>
                <a:latin typeface="Arial Nova Condensed Bold"/>
                <a:ea typeface="Arial Nova Condensed Bold"/>
                <a:cs typeface="Arial Nova Condensed Bold"/>
                <a:sym typeface="Arial Nova Condensed Bold"/>
              </a:rPr>
              <a:t>Procure materials </a:t>
            </a:r>
          </a:p>
          <a:p>
            <a:pPr marL="215901" lvl="1" indent="-107951" algn="just">
              <a:lnSpc>
                <a:spcPts val="1400"/>
              </a:lnSpc>
              <a:buFont typeface="Arial"/>
              <a:buChar char="•"/>
            </a:pPr>
            <a:r>
              <a:rPr lang="en-US" sz="1000" b="1" noProof="0" dirty="0">
                <a:solidFill>
                  <a:srgbClr val="000000"/>
                </a:solidFill>
                <a:latin typeface="Arial Nova Condensed Bold"/>
                <a:ea typeface="Arial Nova Condensed Bold"/>
                <a:cs typeface="Arial Nova Condensed Bold"/>
                <a:sym typeface="Arial Nova Condensed Bold"/>
              </a:rPr>
              <a:t>Manufacture a component </a:t>
            </a:r>
          </a:p>
          <a:p>
            <a:pPr marL="215901" lvl="1" indent="-107951" algn="just">
              <a:lnSpc>
                <a:spcPts val="1400"/>
              </a:lnSpc>
              <a:spcBef>
                <a:spcPct val="0"/>
              </a:spcBef>
              <a:buFont typeface="Arial"/>
              <a:buChar char="•"/>
            </a:pPr>
            <a:r>
              <a:rPr lang="en-US" sz="1000" b="1" noProof="0" dirty="0">
                <a:solidFill>
                  <a:srgbClr val="000000"/>
                </a:solidFill>
                <a:latin typeface="Arial Nova Condensed Bold"/>
                <a:ea typeface="Arial Nova Condensed Bold"/>
                <a:cs typeface="Arial Nova Condensed Bold"/>
                <a:sym typeface="Arial Nova Condensed Bold"/>
              </a:rPr>
              <a:t>Clean up pollution</a:t>
            </a:r>
          </a:p>
        </p:txBody>
      </p:sp>
      <p:sp>
        <p:nvSpPr>
          <p:cNvPr id="11" name="TextBox 11"/>
          <p:cNvSpPr txBox="1"/>
          <p:nvPr/>
        </p:nvSpPr>
        <p:spPr>
          <a:xfrm>
            <a:off x="589246" y="1217374"/>
            <a:ext cx="4209077" cy="702180"/>
          </a:xfrm>
          <a:prstGeom prst="rect">
            <a:avLst/>
          </a:prstGeom>
        </p:spPr>
        <p:txBody>
          <a:bodyPr lIns="0" tIns="0" rIns="0" bIns="0" rtlCol="0" anchor="t">
            <a:spAutoFit/>
          </a:bodyPr>
          <a:lstStyle/>
          <a:p>
            <a:pPr algn="just">
              <a:lnSpc>
                <a:spcPts val="1399"/>
              </a:lnSpc>
            </a:pPr>
            <a:r>
              <a:rPr lang="en-US" sz="999" noProof="0" dirty="0">
                <a:solidFill>
                  <a:srgbClr val="000000"/>
                </a:solidFill>
                <a:latin typeface="Arial Nova Condensed"/>
                <a:ea typeface="Arial Nova Condensed"/>
                <a:cs typeface="Arial Nova Condensed"/>
                <a:sym typeface="Arial Nova Condensed"/>
              </a:rPr>
              <a:t>The aim is to earn as many points as possible by making components for your smartphone before the end of the game. To do this, you must </a:t>
            </a:r>
            <a:r>
              <a:rPr lang="en-US" sz="999" b="1" noProof="0" dirty="0">
                <a:solidFill>
                  <a:srgbClr val="000000"/>
                </a:solidFill>
                <a:latin typeface="Arial Nova Condensed Bold"/>
                <a:ea typeface="Arial Nova Condensed Bold"/>
                <a:cs typeface="Arial Nova Condensed Bold"/>
                <a:sym typeface="Arial Nova Condensed Bold"/>
              </a:rPr>
              <a:t>acquire</a:t>
            </a:r>
            <a:r>
              <a:rPr lang="en-US" sz="999" noProof="0" dirty="0">
                <a:solidFill>
                  <a:srgbClr val="000000"/>
                </a:solidFill>
                <a:latin typeface="Arial Nova Condensed"/>
                <a:ea typeface="Arial Nova Condensed"/>
                <a:cs typeface="Arial Nova Condensed"/>
                <a:sym typeface="Arial Nova Condensed"/>
              </a:rPr>
              <a:t> </a:t>
            </a:r>
            <a:r>
              <a:rPr lang="en-US" sz="999" b="1" noProof="0" dirty="0">
                <a:solidFill>
                  <a:srgbClr val="000000"/>
                </a:solidFill>
                <a:latin typeface="Arial Nova Condensed Bold"/>
                <a:ea typeface="Arial Nova Condensed Bold"/>
                <a:cs typeface="Arial Nova Condensed Bold"/>
                <a:sym typeface="Arial Nova Condensed Bold"/>
              </a:rPr>
              <a:t>the resources needed </a:t>
            </a:r>
            <a:r>
              <a:rPr lang="en-US" sz="999" noProof="0" dirty="0">
                <a:solidFill>
                  <a:srgbClr val="000000"/>
                </a:solidFill>
                <a:latin typeface="Arial Nova Condensed"/>
                <a:ea typeface="Arial Nova Condensed"/>
                <a:cs typeface="Arial Nova Condensed"/>
                <a:sym typeface="Arial Nova Condensed"/>
              </a:rPr>
              <a:t>to manufacture them from the </a:t>
            </a:r>
            <a:r>
              <a:rPr lang="en-US" sz="999" b="1" noProof="0" dirty="0">
                <a:solidFill>
                  <a:srgbClr val="000000"/>
                </a:solidFill>
                <a:latin typeface="Arial Nova Condensed Bold"/>
                <a:ea typeface="Arial Nova Condensed Bold"/>
                <a:cs typeface="Arial Nova Condensed Bold"/>
                <a:sym typeface="Arial Nova Condensed Bold"/>
              </a:rPr>
              <a:t>3 suppliers </a:t>
            </a:r>
            <a:r>
              <a:rPr lang="en-US" sz="999" noProof="0" dirty="0">
                <a:solidFill>
                  <a:srgbClr val="000000"/>
                </a:solidFill>
                <a:latin typeface="Arial Nova Condensed"/>
                <a:ea typeface="Arial Nova Condensed"/>
                <a:cs typeface="Arial Nova Condensed"/>
                <a:sym typeface="Arial Nova Condensed"/>
              </a:rPr>
              <a:t>available. </a:t>
            </a:r>
          </a:p>
          <a:p>
            <a:pPr algn="just">
              <a:lnSpc>
                <a:spcPts val="1399"/>
              </a:lnSpc>
              <a:spcBef>
                <a:spcPct val="0"/>
              </a:spcBef>
            </a:pPr>
            <a:r>
              <a:rPr lang="en-US" sz="999" noProof="0" dirty="0">
                <a:solidFill>
                  <a:srgbClr val="000000"/>
                </a:solidFill>
                <a:latin typeface="Arial Nova Condensed"/>
                <a:ea typeface="Arial Nova Condensed"/>
                <a:cs typeface="Arial Nova Condensed"/>
                <a:sym typeface="Arial Nova Condensed"/>
              </a:rPr>
              <a:t>But be careful not to pollute too much!</a:t>
            </a:r>
          </a:p>
        </p:txBody>
      </p:sp>
      <p:grpSp>
        <p:nvGrpSpPr>
          <p:cNvPr id="12" name="Group 12"/>
          <p:cNvGrpSpPr/>
          <p:nvPr/>
        </p:nvGrpSpPr>
        <p:grpSpPr>
          <a:xfrm>
            <a:off x="1661407" y="561830"/>
            <a:ext cx="2005187" cy="482767"/>
            <a:chOff x="0" y="0"/>
            <a:chExt cx="1019655" cy="245491"/>
          </a:xfrm>
        </p:grpSpPr>
        <p:sp>
          <p:nvSpPr>
            <p:cNvPr id="13" name="Freeform 13"/>
            <p:cNvSpPr/>
            <p:nvPr/>
          </p:nvSpPr>
          <p:spPr>
            <a:xfrm>
              <a:off x="0" y="0"/>
              <a:ext cx="1019655" cy="245491"/>
            </a:xfrm>
            <a:custGeom>
              <a:avLst/>
              <a:gdLst/>
              <a:ahLst/>
              <a:cxnLst/>
              <a:rect l="l" t="t" r="r" b="b"/>
              <a:pathLst>
                <a:path w="1019655" h="245491">
                  <a:moveTo>
                    <a:pt x="34749" y="0"/>
                  </a:moveTo>
                  <a:lnTo>
                    <a:pt x="984906" y="0"/>
                  </a:lnTo>
                  <a:cubicBezTo>
                    <a:pt x="1004097" y="0"/>
                    <a:pt x="1019655" y="15557"/>
                    <a:pt x="1019655" y="34749"/>
                  </a:cubicBezTo>
                  <a:lnTo>
                    <a:pt x="1019655" y="210743"/>
                  </a:lnTo>
                  <a:cubicBezTo>
                    <a:pt x="1019655" y="219958"/>
                    <a:pt x="1015994" y="228797"/>
                    <a:pt x="1009477" y="235313"/>
                  </a:cubicBezTo>
                  <a:cubicBezTo>
                    <a:pt x="1002960" y="241830"/>
                    <a:pt x="994122" y="245491"/>
                    <a:pt x="984906" y="245491"/>
                  </a:cubicBezTo>
                  <a:lnTo>
                    <a:pt x="34749" y="245491"/>
                  </a:lnTo>
                  <a:cubicBezTo>
                    <a:pt x="25533" y="245491"/>
                    <a:pt x="16694" y="241830"/>
                    <a:pt x="10178" y="235313"/>
                  </a:cubicBezTo>
                  <a:cubicBezTo>
                    <a:pt x="3661" y="228797"/>
                    <a:pt x="0" y="219958"/>
                    <a:pt x="0" y="210743"/>
                  </a:cubicBezTo>
                  <a:lnTo>
                    <a:pt x="0" y="34749"/>
                  </a:lnTo>
                  <a:cubicBezTo>
                    <a:pt x="0" y="25533"/>
                    <a:pt x="3661" y="16694"/>
                    <a:pt x="10178" y="10178"/>
                  </a:cubicBezTo>
                  <a:cubicBezTo>
                    <a:pt x="16694" y="3661"/>
                    <a:pt x="25533" y="0"/>
                    <a:pt x="34749" y="0"/>
                  </a:cubicBezTo>
                  <a:close/>
                </a:path>
              </a:pathLst>
            </a:custGeom>
            <a:solidFill>
              <a:srgbClr val="000000">
                <a:alpha val="0"/>
              </a:srgbClr>
            </a:solidFill>
            <a:ln w="28575" cap="sq">
              <a:solidFill>
                <a:srgbClr val="000000"/>
              </a:solidFill>
              <a:prstDash val="solid"/>
              <a:miter/>
            </a:ln>
          </p:spPr>
          <p:txBody>
            <a:bodyPr/>
            <a:lstStyle/>
            <a:p>
              <a:endParaRPr lang="en-US" noProof="0" dirty="0"/>
            </a:p>
          </p:txBody>
        </p:sp>
        <p:sp>
          <p:nvSpPr>
            <p:cNvPr id="14" name="TextBox 14"/>
            <p:cNvSpPr txBox="1"/>
            <p:nvPr/>
          </p:nvSpPr>
          <p:spPr>
            <a:xfrm>
              <a:off x="0" y="104775"/>
              <a:ext cx="1019655" cy="140716"/>
            </a:xfrm>
            <a:prstGeom prst="rect">
              <a:avLst/>
            </a:prstGeom>
          </p:spPr>
          <p:txBody>
            <a:bodyPr lIns="0" tIns="0" rIns="0" bIns="0" rtlCol="0" anchor="ctr"/>
            <a:lstStyle/>
            <a:p>
              <a:pPr algn="ctr">
                <a:lnSpc>
                  <a:spcPts val="854"/>
                </a:lnSpc>
              </a:pPr>
              <a:r>
                <a:rPr lang="en-US" sz="1709" b="1" noProof="0" dirty="0">
                  <a:solidFill>
                    <a:srgbClr val="000000"/>
                  </a:solidFill>
                  <a:latin typeface="Arial Nova Condensed Bold"/>
                  <a:ea typeface="Arial Nova Condensed Bold"/>
                  <a:cs typeface="Arial Nova Condensed Bold"/>
                  <a:sym typeface="Arial Nova Condensed Bold"/>
                </a:rPr>
                <a:t>4. Object of the game</a:t>
              </a:r>
            </a:p>
          </p:txBody>
        </p:sp>
      </p:grpSp>
      <p:sp>
        <p:nvSpPr>
          <p:cNvPr id="15" name="TextBox 15"/>
          <p:cNvSpPr txBox="1"/>
          <p:nvPr/>
        </p:nvSpPr>
        <p:spPr>
          <a:xfrm>
            <a:off x="647617" y="4875240"/>
            <a:ext cx="4150707" cy="167482"/>
          </a:xfrm>
          <a:prstGeom prst="rect">
            <a:avLst/>
          </a:prstGeom>
        </p:spPr>
        <p:txBody>
          <a:bodyPr lIns="0" tIns="0" rIns="0" bIns="0" rtlCol="0" anchor="t">
            <a:spAutoFit/>
          </a:bodyPr>
          <a:lstStyle/>
          <a:p>
            <a:pPr algn="just">
              <a:lnSpc>
                <a:spcPts val="1399"/>
              </a:lnSpc>
              <a:spcBef>
                <a:spcPct val="0"/>
              </a:spcBef>
            </a:pPr>
            <a:r>
              <a:rPr lang="en-US" sz="999" noProof="0" dirty="0">
                <a:solidFill>
                  <a:srgbClr val="000000"/>
                </a:solidFill>
                <a:latin typeface="Arial Nova Condensed"/>
                <a:ea typeface="Arial Nova Condensed"/>
                <a:cs typeface="Arial Nova Condensed"/>
                <a:sym typeface="Arial Nova Condensed"/>
              </a:rPr>
              <a:t>The pile of </a:t>
            </a:r>
            <a:r>
              <a:rPr lang="en-US" sz="999" b="1" noProof="0" dirty="0">
                <a:solidFill>
                  <a:srgbClr val="000000"/>
                </a:solidFill>
                <a:latin typeface="Arial Nova Condensed Bold"/>
                <a:ea typeface="Arial Nova Condensed Bold"/>
                <a:cs typeface="Arial Nova Condensed Bold"/>
                <a:sym typeface="Arial Nova Condensed Bold"/>
              </a:rPr>
              <a:t>Event cards</a:t>
            </a:r>
            <a:r>
              <a:rPr lang="en-US" sz="999" noProof="0" dirty="0">
                <a:solidFill>
                  <a:srgbClr val="000000"/>
                </a:solidFill>
                <a:latin typeface="Arial Nova Condensed"/>
                <a:ea typeface="Arial Nova Condensed"/>
                <a:cs typeface="Arial Nova Condensed"/>
                <a:sym typeface="Arial Nova Condensed"/>
              </a:rPr>
              <a:t> is placed in front of </a:t>
            </a:r>
            <a:r>
              <a:rPr lang="en-US" sz="999" b="1" noProof="0" dirty="0">
                <a:solidFill>
                  <a:srgbClr val="000000"/>
                </a:solidFill>
                <a:latin typeface="Arial Nova Condensed Bold"/>
                <a:ea typeface="Arial Nova Condensed Bold"/>
                <a:cs typeface="Arial Nova Condensed Bold"/>
                <a:sym typeface="Arial Nova Condensed Bold"/>
              </a:rPr>
              <a:t>Player 1</a:t>
            </a:r>
            <a:r>
              <a:rPr lang="en-US" sz="999" noProof="0" dirty="0">
                <a:solidFill>
                  <a:srgbClr val="000000"/>
                </a:solidFill>
              </a:rPr>
              <a:t>.</a:t>
            </a:r>
          </a:p>
        </p:txBody>
      </p:sp>
      <p:sp>
        <p:nvSpPr>
          <p:cNvPr id="16" name="TextBox 16"/>
          <p:cNvSpPr txBox="1"/>
          <p:nvPr/>
        </p:nvSpPr>
        <p:spPr>
          <a:xfrm>
            <a:off x="2613200" y="7076925"/>
            <a:ext cx="101600" cy="143722"/>
          </a:xfrm>
          <a:prstGeom prst="rect">
            <a:avLst/>
          </a:prstGeom>
        </p:spPr>
        <p:txBody>
          <a:bodyPr lIns="0" tIns="0" rIns="0" bIns="0" rtlCol="0" anchor="t">
            <a:spAutoFit/>
          </a:bodyPr>
          <a:lstStyle/>
          <a:p>
            <a:pPr algn="ctr">
              <a:lnSpc>
                <a:spcPts val="1120"/>
              </a:lnSpc>
              <a:spcBef>
                <a:spcPct val="0"/>
              </a:spcBef>
            </a:pPr>
            <a:r>
              <a:rPr lang="en-US" sz="800" noProof="0" dirty="0">
                <a:solidFill>
                  <a:srgbClr val="000000"/>
                </a:solidFill>
                <a:latin typeface="Arial Nova Condensed"/>
                <a:ea typeface="Arial Nova Condensed"/>
                <a:cs typeface="Arial Nova Condensed"/>
                <a:sym typeface="Arial Nova Condensed"/>
              </a:rPr>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1825"/>
            <a:ext cx="5328000" cy="7468175"/>
          </a:xfrm>
          <a:custGeom>
            <a:avLst/>
            <a:gdLst/>
            <a:ahLst/>
            <a:cxnLst/>
            <a:rect l="l" t="t" r="r" b="b"/>
            <a:pathLst>
              <a:path w="5328000" h="7468175">
                <a:moveTo>
                  <a:pt x="0" y="0"/>
                </a:moveTo>
                <a:lnTo>
                  <a:pt x="5328000" y="0"/>
                </a:lnTo>
                <a:lnTo>
                  <a:pt x="5328000" y="7468175"/>
                </a:lnTo>
                <a:lnTo>
                  <a:pt x="0" y="7468175"/>
                </a:lnTo>
                <a:lnTo>
                  <a:pt x="0" y="0"/>
                </a:lnTo>
                <a:close/>
              </a:path>
            </a:pathLst>
          </a:custGeom>
          <a:blipFill>
            <a:blip r:embed="rId2"/>
            <a:stretch>
              <a:fillRect t="-627" b="-627"/>
            </a:stretch>
          </a:blipFill>
        </p:spPr>
        <p:txBody>
          <a:bodyPr/>
          <a:lstStyle/>
          <a:p>
            <a:endParaRPr lang="en-US" noProof="0" dirty="0"/>
          </a:p>
        </p:txBody>
      </p:sp>
      <p:sp>
        <p:nvSpPr>
          <p:cNvPr id="3" name="TextBox 3"/>
          <p:cNvSpPr txBox="1"/>
          <p:nvPr/>
        </p:nvSpPr>
        <p:spPr>
          <a:xfrm>
            <a:off x="722562" y="2527546"/>
            <a:ext cx="4072638" cy="522644"/>
          </a:xfrm>
          <a:prstGeom prst="rect">
            <a:avLst/>
          </a:prstGeom>
        </p:spPr>
        <p:txBody>
          <a:bodyPr lIns="0" tIns="0" rIns="0" bIns="0" rtlCol="0" anchor="t">
            <a:spAutoFit/>
          </a:bodyPr>
          <a:lstStyle/>
          <a:p>
            <a:pPr algn="just">
              <a:lnSpc>
                <a:spcPts val="1399"/>
              </a:lnSpc>
            </a:pPr>
            <a:r>
              <a:rPr lang="en-US" sz="999" noProof="0" dirty="0">
                <a:solidFill>
                  <a:srgbClr val="000000"/>
                </a:solidFill>
                <a:latin typeface="Arial Nova Condensed"/>
                <a:ea typeface="Arial Nova Condensed"/>
                <a:cs typeface="Arial Nova Condensed"/>
                <a:sym typeface="Arial Nova Condensed"/>
              </a:rPr>
              <a:t>Once you have chosen a supplier, you must pick up 1 to 3 resource cards from the cards that are face up next to the related supplier and/or from the pile.</a:t>
            </a:r>
          </a:p>
          <a:p>
            <a:pPr algn="just">
              <a:lnSpc>
                <a:spcPts val="1399"/>
              </a:lnSpc>
              <a:spcBef>
                <a:spcPct val="0"/>
              </a:spcBef>
            </a:pPr>
            <a:endParaRPr lang="en-US" sz="999" noProof="0" dirty="0">
              <a:solidFill>
                <a:srgbClr val="000000"/>
              </a:solidFill>
              <a:latin typeface="Arial Nova Condensed"/>
              <a:ea typeface="Arial Nova Condensed"/>
              <a:cs typeface="Arial Nova Condensed"/>
              <a:sym typeface="Arial Nova Condensed"/>
            </a:endParaRPr>
          </a:p>
        </p:txBody>
      </p:sp>
      <p:grpSp>
        <p:nvGrpSpPr>
          <p:cNvPr id="4" name="Group 4"/>
          <p:cNvGrpSpPr/>
          <p:nvPr/>
        </p:nvGrpSpPr>
        <p:grpSpPr>
          <a:xfrm>
            <a:off x="560723" y="3033447"/>
            <a:ext cx="4206553" cy="601299"/>
            <a:chOff x="0" y="0"/>
            <a:chExt cx="2139068" cy="305766"/>
          </a:xfrm>
        </p:grpSpPr>
        <p:sp>
          <p:nvSpPr>
            <p:cNvPr id="5" name="Freeform 5"/>
            <p:cNvSpPr/>
            <p:nvPr/>
          </p:nvSpPr>
          <p:spPr>
            <a:xfrm>
              <a:off x="0" y="0"/>
              <a:ext cx="2139068" cy="305766"/>
            </a:xfrm>
            <a:custGeom>
              <a:avLst/>
              <a:gdLst/>
              <a:ahLst/>
              <a:cxnLst/>
              <a:rect l="l" t="t" r="r" b="b"/>
              <a:pathLst>
                <a:path w="2139068" h="305766">
                  <a:moveTo>
                    <a:pt x="16564" y="0"/>
                  </a:moveTo>
                  <a:lnTo>
                    <a:pt x="2122504" y="0"/>
                  </a:lnTo>
                  <a:cubicBezTo>
                    <a:pt x="2126897" y="0"/>
                    <a:pt x="2131110" y="1745"/>
                    <a:pt x="2134217" y="4851"/>
                  </a:cubicBezTo>
                  <a:cubicBezTo>
                    <a:pt x="2137323" y="7958"/>
                    <a:pt x="2139068" y="12171"/>
                    <a:pt x="2139068" y="16564"/>
                  </a:cubicBezTo>
                  <a:lnTo>
                    <a:pt x="2139068" y="289202"/>
                  </a:lnTo>
                  <a:cubicBezTo>
                    <a:pt x="2139068" y="293595"/>
                    <a:pt x="2137323" y="297808"/>
                    <a:pt x="2134217" y="300914"/>
                  </a:cubicBezTo>
                  <a:cubicBezTo>
                    <a:pt x="2131110" y="304021"/>
                    <a:pt x="2126897" y="305766"/>
                    <a:pt x="2122504" y="305766"/>
                  </a:cubicBezTo>
                  <a:lnTo>
                    <a:pt x="16564" y="305766"/>
                  </a:lnTo>
                  <a:cubicBezTo>
                    <a:pt x="12171" y="305766"/>
                    <a:pt x="7958" y="304021"/>
                    <a:pt x="4851" y="300914"/>
                  </a:cubicBezTo>
                  <a:cubicBezTo>
                    <a:pt x="1745" y="297808"/>
                    <a:pt x="0" y="293595"/>
                    <a:pt x="0" y="289202"/>
                  </a:cubicBezTo>
                  <a:lnTo>
                    <a:pt x="0" y="16564"/>
                  </a:lnTo>
                  <a:cubicBezTo>
                    <a:pt x="0" y="12171"/>
                    <a:pt x="1745" y="7958"/>
                    <a:pt x="4851" y="4851"/>
                  </a:cubicBezTo>
                  <a:cubicBezTo>
                    <a:pt x="7958" y="1745"/>
                    <a:pt x="12171" y="0"/>
                    <a:pt x="16564" y="0"/>
                  </a:cubicBezTo>
                  <a:close/>
                </a:path>
              </a:pathLst>
            </a:custGeom>
            <a:solidFill>
              <a:srgbClr val="D9D9D9">
                <a:alpha val="60000"/>
              </a:srgbClr>
            </a:solidFill>
          </p:spPr>
          <p:txBody>
            <a:bodyPr/>
            <a:lstStyle/>
            <a:p>
              <a:endParaRPr lang="en-US" noProof="0" dirty="0"/>
            </a:p>
          </p:txBody>
        </p:sp>
        <p:sp>
          <p:nvSpPr>
            <p:cNvPr id="6" name="TextBox 6"/>
            <p:cNvSpPr txBox="1"/>
            <p:nvPr/>
          </p:nvSpPr>
          <p:spPr>
            <a:xfrm>
              <a:off x="0" y="-38100"/>
              <a:ext cx="2139068" cy="343866"/>
            </a:xfrm>
            <a:prstGeom prst="rect">
              <a:avLst/>
            </a:prstGeom>
          </p:spPr>
          <p:txBody>
            <a:bodyPr lIns="50800" tIns="50800" rIns="50800" bIns="50800" rtlCol="0" anchor="ctr"/>
            <a:lstStyle/>
            <a:p>
              <a:pPr algn="ctr">
                <a:lnSpc>
                  <a:spcPts val="1819"/>
                </a:lnSpc>
              </a:pPr>
              <a:endParaRPr lang="en-US" noProof="0" dirty="0"/>
            </a:p>
          </p:txBody>
        </p:sp>
      </p:grpSp>
      <p:sp>
        <p:nvSpPr>
          <p:cNvPr id="7" name="TextBox 7"/>
          <p:cNvSpPr txBox="1"/>
          <p:nvPr/>
        </p:nvSpPr>
        <p:spPr>
          <a:xfrm>
            <a:off x="588646" y="649932"/>
            <a:ext cx="2376803" cy="198259"/>
          </a:xfrm>
          <a:prstGeom prst="rect">
            <a:avLst/>
          </a:prstGeom>
        </p:spPr>
        <p:txBody>
          <a:bodyPr wrap="square" lIns="0" tIns="0" rIns="0" bIns="0" rtlCol="0" anchor="t">
            <a:spAutoFit/>
          </a:bodyPr>
          <a:lstStyle/>
          <a:p>
            <a:pPr marL="259080" lvl="1" indent="-129540" algn="ctr">
              <a:lnSpc>
                <a:spcPts val="1679"/>
              </a:lnSpc>
              <a:buFont typeface="Arial"/>
              <a:buChar char="•"/>
            </a:pPr>
            <a:r>
              <a:rPr lang="en-US" sz="1200" b="1" noProof="0" dirty="0">
                <a:solidFill>
                  <a:srgbClr val="000000"/>
                </a:solidFill>
                <a:latin typeface="Arial Nova Condensed Bold"/>
                <a:ea typeface="Arial Nova Condensed Bold"/>
                <a:cs typeface="Arial Nova Condensed Bold"/>
                <a:sym typeface="Arial Nova Condensed Bold"/>
              </a:rPr>
              <a:t>Action: procure materials</a:t>
            </a:r>
          </a:p>
        </p:txBody>
      </p:sp>
      <p:sp>
        <p:nvSpPr>
          <p:cNvPr id="8" name="TextBox 8"/>
          <p:cNvSpPr txBox="1"/>
          <p:nvPr/>
        </p:nvSpPr>
        <p:spPr>
          <a:xfrm>
            <a:off x="588647" y="986727"/>
            <a:ext cx="4206553" cy="336550"/>
          </a:xfrm>
          <a:prstGeom prst="rect">
            <a:avLst/>
          </a:prstGeom>
        </p:spPr>
        <p:txBody>
          <a:bodyPr lIns="0" tIns="0" rIns="0" bIns="0" rtlCol="0" anchor="t">
            <a:spAutoFit/>
          </a:bodyPr>
          <a:lstStyle/>
          <a:p>
            <a:pPr algn="just">
              <a:lnSpc>
                <a:spcPts val="1399"/>
              </a:lnSpc>
              <a:spcBef>
                <a:spcPct val="0"/>
              </a:spcBef>
            </a:pPr>
            <a:r>
              <a:rPr lang="en-US" sz="999" noProof="0" dirty="0">
                <a:solidFill>
                  <a:srgbClr val="000000"/>
                </a:solidFill>
                <a:latin typeface="Arial Nova Condensed"/>
                <a:ea typeface="Arial Nova Condensed"/>
                <a:cs typeface="Arial Nova Condensed"/>
                <a:sym typeface="Arial Nova Condensed"/>
              </a:rPr>
              <a:t>Choose a </a:t>
            </a:r>
            <a:r>
              <a:rPr lang="en-US" sz="999" b="1" noProof="0" dirty="0">
                <a:solidFill>
                  <a:srgbClr val="000000"/>
                </a:solidFill>
                <a:latin typeface="Arial Nova Condensed Bold"/>
                <a:ea typeface="Arial Nova Condensed Bold"/>
                <a:cs typeface="Arial Nova Condensed Bold"/>
                <a:sym typeface="Arial Nova Condensed Bold"/>
              </a:rPr>
              <a:t>supplier </a:t>
            </a:r>
            <a:r>
              <a:rPr lang="en-US" sz="999" noProof="0" dirty="0">
                <a:solidFill>
                  <a:srgbClr val="000000"/>
                </a:solidFill>
                <a:latin typeface="Arial Nova Condensed"/>
                <a:ea typeface="Arial Nova Condensed"/>
                <a:cs typeface="Arial Nova Condensed"/>
                <a:sym typeface="Arial Nova Condensed"/>
              </a:rPr>
              <a:t>and pick up the corresponding number of </a:t>
            </a:r>
            <a:r>
              <a:rPr lang="en-US" sz="999" b="1" noProof="0" dirty="0">
                <a:solidFill>
                  <a:srgbClr val="000000"/>
                </a:solidFill>
                <a:latin typeface="Arial Nova Condensed Bold"/>
                <a:ea typeface="Arial Nova Condensed Bold"/>
                <a:cs typeface="Arial Nova Condensed Bold"/>
                <a:sym typeface="Arial Nova Condensed Bold"/>
              </a:rPr>
              <a:t>Resource cards </a:t>
            </a:r>
            <a:r>
              <a:rPr lang="en-US" sz="999" noProof="0" dirty="0">
                <a:solidFill>
                  <a:srgbClr val="000000"/>
                </a:solidFill>
                <a:latin typeface="Arial Nova Condensed"/>
                <a:ea typeface="Arial Nova Condensed"/>
                <a:cs typeface="Arial Nova Condensed"/>
                <a:sym typeface="Arial Nova Condensed"/>
              </a:rPr>
              <a:t>and</a:t>
            </a:r>
            <a:r>
              <a:rPr lang="en-US" sz="999" b="1" noProof="0" dirty="0">
                <a:solidFill>
                  <a:srgbClr val="000000"/>
                </a:solidFill>
                <a:latin typeface="Arial Nova Condensed Bold"/>
                <a:ea typeface="Arial Nova Condensed Bold"/>
                <a:cs typeface="Arial Nova Condensed Bold"/>
                <a:sym typeface="Arial Nova Condensed Bold"/>
              </a:rPr>
              <a:t> Penalty cards </a:t>
            </a:r>
            <a:r>
              <a:rPr lang="en-US" sz="999" noProof="0" dirty="0">
                <a:solidFill>
                  <a:srgbClr val="000000"/>
                </a:solidFill>
                <a:latin typeface="Arial Nova Condensed"/>
                <a:ea typeface="Arial Nova Condensed"/>
                <a:cs typeface="Arial Nova Condensed"/>
                <a:sym typeface="Arial Nova Condensed"/>
              </a:rPr>
              <a:t>according to the supplier chosen.</a:t>
            </a:r>
          </a:p>
        </p:txBody>
      </p:sp>
      <p:sp>
        <p:nvSpPr>
          <p:cNvPr id="9" name="TextBox 9"/>
          <p:cNvSpPr txBox="1"/>
          <p:nvPr/>
        </p:nvSpPr>
        <p:spPr>
          <a:xfrm>
            <a:off x="722562" y="1568450"/>
            <a:ext cx="1410742" cy="191135"/>
          </a:xfrm>
          <a:prstGeom prst="rect">
            <a:avLst/>
          </a:prstGeom>
        </p:spPr>
        <p:txBody>
          <a:bodyPr lIns="0" tIns="0" rIns="0" bIns="0" rtlCol="0" anchor="t">
            <a:spAutoFit/>
          </a:bodyPr>
          <a:lstStyle/>
          <a:p>
            <a:pPr algn="ctr">
              <a:lnSpc>
                <a:spcPts val="1539"/>
              </a:lnSpc>
            </a:pPr>
            <a:r>
              <a:rPr lang="en-US" sz="1099" b="1" noProof="0" dirty="0">
                <a:solidFill>
                  <a:srgbClr val="000000"/>
                </a:solidFill>
                <a:latin typeface="Arial Nova Condensed Bold"/>
                <a:ea typeface="Arial Nova Condensed Bold"/>
                <a:cs typeface="Arial Nova Condensed Bold"/>
                <a:sym typeface="Arial Nova Condensed Bold"/>
              </a:rPr>
              <a:t>a. Choose a supplier</a:t>
            </a:r>
          </a:p>
        </p:txBody>
      </p:sp>
      <p:sp>
        <p:nvSpPr>
          <p:cNvPr id="10" name="TextBox 10"/>
          <p:cNvSpPr txBox="1"/>
          <p:nvPr/>
        </p:nvSpPr>
        <p:spPr>
          <a:xfrm>
            <a:off x="722562" y="1720850"/>
            <a:ext cx="4072638" cy="522644"/>
          </a:xfrm>
          <a:prstGeom prst="rect">
            <a:avLst/>
          </a:prstGeom>
        </p:spPr>
        <p:txBody>
          <a:bodyPr lIns="0" tIns="0" rIns="0" bIns="0" rtlCol="0" anchor="t">
            <a:spAutoFit/>
          </a:bodyPr>
          <a:lstStyle/>
          <a:p>
            <a:pPr algn="just">
              <a:lnSpc>
                <a:spcPts val="1399"/>
              </a:lnSpc>
              <a:spcBef>
                <a:spcPct val="0"/>
              </a:spcBef>
            </a:pPr>
            <a:r>
              <a:rPr lang="en-US" sz="999" noProof="0" dirty="0">
                <a:solidFill>
                  <a:srgbClr val="000000"/>
                </a:solidFill>
                <a:latin typeface="Arial Nova Condensed"/>
                <a:ea typeface="Arial Nova Condensed"/>
                <a:cs typeface="Arial Nova Condensed"/>
                <a:sym typeface="Arial Nova Condensed"/>
              </a:rPr>
              <a:t>The number of Resource cards you pick up depends on the supplier you choose, ranging from the most polluting (</a:t>
            </a:r>
            <a:r>
              <a:rPr lang="en-US" sz="999" noProof="0" dirty="0" err="1">
                <a:solidFill>
                  <a:srgbClr val="000000"/>
                </a:solidFill>
                <a:latin typeface="Arial Nova Condensed"/>
                <a:ea typeface="Arial Nova Condensed"/>
                <a:cs typeface="Arial Nova Condensed"/>
                <a:sym typeface="Arial Nova Condensed"/>
              </a:rPr>
              <a:t>PolluMore</a:t>
            </a:r>
            <a:r>
              <a:rPr lang="en-US" sz="999" noProof="0" dirty="0">
                <a:solidFill>
                  <a:srgbClr val="000000"/>
                </a:solidFill>
                <a:latin typeface="Arial Nova Condensed"/>
                <a:ea typeface="Arial Nova Condensed"/>
                <a:cs typeface="Arial Nova Condensed"/>
                <a:sym typeface="Arial Nova Condensed"/>
              </a:rPr>
              <a:t>) to the most eco-friendly (</a:t>
            </a:r>
            <a:r>
              <a:rPr lang="en-US" sz="999" noProof="0" dirty="0" err="1">
                <a:solidFill>
                  <a:srgbClr val="000000"/>
                </a:solidFill>
                <a:latin typeface="Arial Nova Condensed"/>
                <a:ea typeface="Arial Nova Condensed"/>
                <a:cs typeface="Arial Nova Condensed"/>
                <a:sym typeface="Arial Nova Condensed"/>
              </a:rPr>
              <a:t>Recycl</a:t>
            </a:r>
            <a:r>
              <a:rPr lang="en-US" sz="999" noProof="0" dirty="0">
                <a:solidFill>
                  <a:srgbClr val="000000"/>
                </a:solidFill>
                <a:latin typeface="Arial Nova Condensed"/>
                <a:ea typeface="Arial Nova Condensed"/>
                <a:cs typeface="Arial Nova Condensed"/>
                <a:sym typeface="Arial Nova Condensed"/>
              </a:rPr>
              <a:t>'). </a:t>
            </a:r>
          </a:p>
        </p:txBody>
      </p:sp>
      <p:sp>
        <p:nvSpPr>
          <p:cNvPr id="11" name="TextBox 11"/>
          <p:cNvSpPr txBox="1"/>
          <p:nvPr/>
        </p:nvSpPr>
        <p:spPr>
          <a:xfrm>
            <a:off x="722562" y="2319787"/>
            <a:ext cx="1650504" cy="191135"/>
          </a:xfrm>
          <a:prstGeom prst="rect">
            <a:avLst/>
          </a:prstGeom>
        </p:spPr>
        <p:txBody>
          <a:bodyPr lIns="0" tIns="0" rIns="0" bIns="0" rtlCol="0" anchor="t">
            <a:spAutoFit/>
          </a:bodyPr>
          <a:lstStyle/>
          <a:p>
            <a:pPr algn="ctr">
              <a:lnSpc>
                <a:spcPts val="1539"/>
              </a:lnSpc>
            </a:pPr>
            <a:r>
              <a:rPr lang="en-US" sz="1099" b="1" noProof="0" dirty="0">
                <a:solidFill>
                  <a:srgbClr val="000000"/>
                </a:solidFill>
                <a:latin typeface="Arial Nova Condensed Bold"/>
                <a:ea typeface="Arial Nova Condensed Bold"/>
                <a:cs typeface="Arial Nova Condensed Bold"/>
                <a:sym typeface="Arial Nova Condensed Bold"/>
              </a:rPr>
              <a:t>b. Pick up the resources</a:t>
            </a:r>
          </a:p>
        </p:txBody>
      </p:sp>
      <p:sp>
        <p:nvSpPr>
          <p:cNvPr id="12" name="TextBox 12"/>
          <p:cNvSpPr txBox="1"/>
          <p:nvPr/>
        </p:nvSpPr>
        <p:spPr>
          <a:xfrm>
            <a:off x="722562" y="3792623"/>
            <a:ext cx="4072638" cy="522644"/>
          </a:xfrm>
          <a:prstGeom prst="rect">
            <a:avLst/>
          </a:prstGeom>
        </p:spPr>
        <p:txBody>
          <a:bodyPr lIns="0" tIns="0" rIns="0" bIns="0" rtlCol="0" anchor="t">
            <a:spAutoFit/>
          </a:bodyPr>
          <a:lstStyle/>
          <a:p>
            <a:pPr algn="just">
              <a:lnSpc>
                <a:spcPts val="1399"/>
              </a:lnSpc>
              <a:spcBef>
                <a:spcPct val="0"/>
              </a:spcBef>
            </a:pPr>
            <a:r>
              <a:rPr lang="en-US" sz="999" noProof="0" dirty="0">
                <a:solidFill>
                  <a:srgbClr val="000000"/>
                </a:solidFill>
                <a:latin typeface="Arial Nova Condensed"/>
                <a:ea typeface="Arial Nova Condensed"/>
                <a:cs typeface="Arial Nova Condensed"/>
                <a:sym typeface="Arial Nova Condensed"/>
              </a:rPr>
              <a:t>You keep the Resource cards</a:t>
            </a:r>
            <a:r>
              <a:rPr lang="en-US" sz="999" b="1" noProof="0" dirty="0">
                <a:solidFill>
                  <a:srgbClr val="000000"/>
                </a:solidFill>
                <a:latin typeface="Arial Nova Condensed Bold"/>
                <a:ea typeface="Arial Nova Condensed Bold"/>
                <a:cs typeface="Arial Nova Condensed Bold"/>
                <a:sym typeface="Arial Nova Condensed Bold"/>
              </a:rPr>
              <a:t> in hand</a:t>
            </a:r>
            <a:r>
              <a:rPr lang="en-US" sz="999" noProof="0" dirty="0">
                <a:solidFill>
                  <a:srgbClr val="000000"/>
                </a:solidFill>
                <a:latin typeface="Arial Nova Condensed"/>
                <a:ea typeface="Arial Nova Condensed"/>
                <a:cs typeface="Arial Nova Condensed"/>
                <a:sym typeface="Arial Nova Condensed"/>
              </a:rPr>
              <a:t> and </a:t>
            </a:r>
            <a:r>
              <a:rPr lang="en-US" sz="999" b="1" noProof="0" dirty="0">
                <a:solidFill>
                  <a:srgbClr val="000000"/>
                </a:solidFill>
                <a:latin typeface="Arial Nova Condensed"/>
                <a:ea typeface="Arial Nova Condensed"/>
                <a:cs typeface="Arial Nova Condensed"/>
                <a:sym typeface="Arial Nova Condensed"/>
              </a:rPr>
              <a:t>do not let the other players see them</a:t>
            </a:r>
            <a:r>
              <a:rPr lang="en-US" sz="999" noProof="0" dirty="0">
                <a:solidFill>
                  <a:srgbClr val="000000"/>
                </a:solidFill>
                <a:latin typeface="Arial Nova Condensed"/>
                <a:ea typeface="Arial Nova Condensed"/>
                <a:cs typeface="Arial Nova Condensed"/>
                <a:sym typeface="Arial Nova Condensed"/>
              </a:rPr>
              <a:t>. If a player has picked up any of the face-up cards, then these must be </a:t>
            </a:r>
            <a:r>
              <a:rPr lang="en-US" sz="999" b="1" noProof="0" dirty="0">
                <a:solidFill>
                  <a:srgbClr val="000000"/>
                </a:solidFill>
                <a:latin typeface="Arial Nova Condensed Bold"/>
                <a:ea typeface="Arial Nova Condensed Bold"/>
                <a:cs typeface="Arial Nova Condensed Bold"/>
                <a:sym typeface="Arial Nova Condensed Bold"/>
              </a:rPr>
              <a:t>replaced at the end of their turn.</a:t>
            </a:r>
            <a:r>
              <a:rPr lang="en-US" sz="999" noProof="0" dirty="0">
                <a:solidFill>
                  <a:srgbClr val="000000"/>
                </a:solidFill>
                <a:latin typeface="Arial Nova Condensed"/>
                <a:ea typeface="Arial Nova Condensed"/>
                <a:cs typeface="Arial Nova Condensed"/>
                <a:sym typeface="Arial Nova Condensed"/>
              </a:rPr>
              <a:t> </a:t>
            </a:r>
          </a:p>
        </p:txBody>
      </p:sp>
      <p:sp>
        <p:nvSpPr>
          <p:cNvPr id="13" name="TextBox 13"/>
          <p:cNvSpPr txBox="1"/>
          <p:nvPr/>
        </p:nvSpPr>
        <p:spPr>
          <a:xfrm>
            <a:off x="722562" y="4424448"/>
            <a:ext cx="1590834" cy="191135"/>
          </a:xfrm>
          <a:prstGeom prst="rect">
            <a:avLst/>
          </a:prstGeom>
        </p:spPr>
        <p:txBody>
          <a:bodyPr lIns="0" tIns="0" rIns="0" bIns="0" rtlCol="0" anchor="t">
            <a:spAutoFit/>
          </a:bodyPr>
          <a:lstStyle/>
          <a:p>
            <a:pPr algn="ctr">
              <a:lnSpc>
                <a:spcPts val="1539"/>
              </a:lnSpc>
            </a:pPr>
            <a:r>
              <a:rPr lang="en-US" sz="1099" b="1" noProof="0" dirty="0">
                <a:solidFill>
                  <a:srgbClr val="000000"/>
                </a:solidFill>
                <a:latin typeface="Arial Nova Condensed Bold"/>
                <a:ea typeface="Arial Nova Condensed Bold"/>
                <a:cs typeface="Arial Nova Condensed Bold"/>
                <a:sym typeface="Arial Nova Condensed Bold"/>
              </a:rPr>
              <a:t>c. Pick up Penalty cards</a:t>
            </a:r>
          </a:p>
        </p:txBody>
      </p:sp>
      <p:sp>
        <p:nvSpPr>
          <p:cNvPr id="14" name="TextBox 14"/>
          <p:cNvSpPr txBox="1"/>
          <p:nvPr/>
        </p:nvSpPr>
        <p:spPr>
          <a:xfrm>
            <a:off x="722562" y="4674833"/>
            <a:ext cx="4057755" cy="1193800"/>
          </a:xfrm>
          <a:prstGeom prst="rect">
            <a:avLst/>
          </a:prstGeom>
        </p:spPr>
        <p:txBody>
          <a:bodyPr lIns="0" tIns="0" rIns="0" bIns="0" rtlCol="0" anchor="t">
            <a:spAutoFit/>
          </a:bodyPr>
          <a:lstStyle/>
          <a:p>
            <a:pPr algn="just">
              <a:lnSpc>
                <a:spcPts val="1399"/>
              </a:lnSpc>
            </a:pPr>
            <a:r>
              <a:rPr lang="en-US" sz="999" noProof="0" dirty="0">
                <a:solidFill>
                  <a:srgbClr val="000000"/>
                </a:solidFill>
                <a:latin typeface="Arial Nova Condensed"/>
                <a:ea typeface="Arial Nova Condensed"/>
                <a:cs typeface="Arial Nova Condensed"/>
                <a:sym typeface="Arial Nova Condensed"/>
              </a:rPr>
              <a:t>Procuring resources from </a:t>
            </a:r>
            <a:r>
              <a:rPr lang="en-US" sz="999" b="1" noProof="0" dirty="0" err="1">
                <a:solidFill>
                  <a:srgbClr val="000000"/>
                </a:solidFill>
                <a:latin typeface="Arial Nova Condensed Bold"/>
                <a:ea typeface="Arial Nova Condensed Bold"/>
                <a:cs typeface="Arial Nova Condensed Bold"/>
                <a:sym typeface="Arial Nova Condensed Bold"/>
              </a:rPr>
              <a:t>PolluMore</a:t>
            </a:r>
            <a:r>
              <a:rPr lang="en-US" sz="999" noProof="0" dirty="0">
                <a:solidFill>
                  <a:srgbClr val="000000"/>
                </a:solidFill>
                <a:latin typeface="Arial Nova Condensed"/>
                <a:ea typeface="Arial Nova Condensed"/>
                <a:cs typeface="Arial Nova Condensed"/>
                <a:sym typeface="Arial Nova Condensed"/>
              </a:rPr>
              <a:t> and </a:t>
            </a:r>
            <a:r>
              <a:rPr lang="en-US" sz="999" b="1" noProof="0" dirty="0" err="1">
                <a:solidFill>
                  <a:srgbClr val="000000"/>
                </a:solidFill>
                <a:latin typeface="Arial Nova Condensed Bold"/>
                <a:ea typeface="Arial Nova Condensed Bold"/>
                <a:cs typeface="Arial Nova Condensed Bold"/>
                <a:sym typeface="Arial Nova Condensed Bold"/>
              </a:rPr>
              <a:t>PolluLess</a:t>
            </a:r>
            <a:r>
              <a:rPr lang="en-US" sz="999" noProof="0" dirty="0">
                <a:solidFill>
                  <a:srgbClr val="000000"/>
                </a:solidFill>
                <a:latin typeface="Arial Nova Condensed"/>
                <a:ea typeface="Arial Nova Condensed"/>
                <a:cs typeface="Arial Nova Condensed"/>
                <a:sym typeface="Arial Nova Condensed"/>
              </a:rPr>
              <a:t> means you receive Penalty cards, corresponding to the pollution caused by the production of those resources.</a:t>
            </a:r>
          </a:p>
          <a:p>
            <a:pPr algn="just">
              <a:lnSpc>
                <a:spcPts val="1399"/>
              </a:lnSpc>
            </a:pPr>
            <a:endParaRPr lang="en-US" sz="999" noProof="0" dirty="0">
              <a:solidFill>
                <a:srgbClr val="000000"/>
              </a:solidFill>
              <a:latin typeface="Arial Nova Condensed"/>
              <a:ea typeface="Arial Nova Condensed"/>
              <a:cs typeface="Arial Nova Condensed"/>
              <a:sym typeface="Arial Nova Condensed"/>
            </a:endParaRPr>
          </a:p>
          <a:p>
            <a:pPr algn="just">
              <a:lnSpc>
                <a:spcPts val="1399"/>
              </a:lnSpc>
              <a:spcBef>
                <a:spcPct val="0"/>
              </a:spcBef>
            </a:pPr>
            <a:r>
              <a:rPr lang="en-US" sz="999" noProof="0" dirty="0">
                <a:solidFill>
                  <a:srgbClr val="000000"/>
                </a:solidFill>
                <a:latin typeface="Arial Nova Condensed"/>
                <a:ea typeface="Arial Nova Condensed"/>
                <a:cs typeface="Arial Nova Condensed"/>
                <a:sym typeface="Arial Nova Condensed"/>
              </a:rPr>
              <a:t>You read out to the other players the title and text of the </a:t>
            </a:r>
            <a:r>
              <a:rPr lang="en-US" sz="999" b="1" noProof="0" dirty="0">
                <a:solidFill>
                  <a:srgbClr val="000000"/>
                </a:solidFill>
                <a:latin typeface="Arial Nova Condensed Bold"/>
                <a:ea typeface="Arial Nova Condensed Bold"/>
                <a:cs typeface="Arial Nova Condensed Bold"/>
                <a:sym typeface="Arial Nova Condensed Bold"/>
              </a:rPr>
              <a:t>Penalty</a:t>
            </a:r>
            <a:r>
              <a:rPr lang="en-US" sz="999" noProof="0" dirty="0">
                <a:solidFill>
                  <a:srgbClr val="000000"/>
                </a:solidFill>
                <a:latin typeface="Arial Nova Condensed"/>
                <a:ea typeface="Arial Nova Condensed"/>
                <a:cs typeface="Arial Nova Condensed"/>
                <a:sym typeface="Arial Nova Condensed"/>
              </a:rPr>
              <a:t> cards you have picked up and then place them in front of you. Be careful, the number of Penalty cards in your possession can affect your progress in the game!</a:t>
            </a:r>
          </a:p>
        </p:txBody>
      </p:sp>
      <p:sp>
        <p:nvSpPr>
          <p:cNvPr id="15" name="TextBox 15"/>
          <p:cNvSpPr txBox="1"/>
          <p:nvPr/>
        </p:nvSpPr>
        <p:spPr>
          <a:xfrm>
            <a:off x="2613200" y="7076925"/>
            <a:ext cx="101600" cy="143722"/>
          </a:xfrm>
          <a:prstGeom prst="rect">
            <a:avLst/>
          </a:prstGeom>
        </p:spPr>
        <p:txBody>
          <a:bodyPr lIns="0" tIns="0" rIns="0" bIns="0" rtlCol="0" anchor="t">
            <a:spAutoFit/>
          </a:bodyPr>
          <a:lstStyle/>
          <a:p>
            <a:pPr algn="ctr">
              <a:lnSpc>
                <a:spcPts val="1120"/>
              </a:lnSpc>
              <a:spcBef>
                <a:spcPct val="0"/>
              </a:spcBef>
            </a:pPr>
            <a:r>
              <a:rPr lang="en-US" sz="800" noProof="0" dirty="0">
                <a:solidFill>
                  <a:srgbClr val="000000"/>
                </a:solidFill>
                <a:latin typeface="Arial Nova Condensed"/>
                <a:ea typeface="Arial Nova Condensed"/>
                <a:cs typeface="Arial Nova Condensed"/>
                <a:sym typeface="Arial Nova Condensed"/>
              </a:rPr>
              <a:t>13</a:t>
            </a:r>
          </a:p>
        </p:txBody>
      </p:sp>
      <p:sp>
        <p:nvSpPr>
          <p:cNvPr id="16" name="TextBox 16"/>
          <p:cNvSpPr txBox="1"/>
          <p:nvPr/>
        </p:nvSpPr>
        <p:spPr>
          <a:xfrm>
            <a:off x="627681" y="3070571"/>
            <a:ext cx="4072638" cy="522644"/>
          </a:xfrm>
          <a:prstGeom prst="rect">
            <a:avLst/>
          </a:prstGeom>
        </p:spPr>
        <p:txBody>
          <a:bodyPr lIns="0" tIns="0" rIns="0" bIns="0" rtlCol="0" anchor="t">
            <a:spAutoFit/>
          </a:bodyPr>
          <a:lstStyle/>
          <a:p>
            <a:pPr algn="just">
              <a:lnSpc>
                <a:spcPts val="1399"/>
              </a:lnSpc>
              <a:spcBef>
                <a:spcPct val="0"/>
              </a:spcBef>
            </a:pPr>
            <a:r>
              <a:rPr lang="en-US" sz="999" b="1" noProof="0" dirty="0">
                <a:solidFill>
                  <a:srgbClr val="000000"/>
                </a:solidFill>
                <a:latin typeface="Arial Nova Condensed Bold"/>
                <a:ea typeface="Arial Nova Condensed Bold"/>
                <a:cs typeface="Arial Nova Condensed Bold"/>
                <a:sym typeface="Arial Nova Condensed Bold"/>
              </a:rPr>
              <a:t>For example:</a:t>
            </a:r>
            <a:r>
              <a:rPr lang="en-US" sz="999" noProof="0" dirty="0">
                <a:solidFill>
                  <a:srgbClr val="000000"/>
                </a:solidFill>
                <a:latin typeface="Arial Nova Condensed"/>
                <a:ea typeface="Arial Nova Condensed"/>
                <a:cs typeface="Arial Nova Condensed"/>
                <a:sym typeface="Arial Nova Condensed"/>
              </a:rPr>
              <a:t> for </a:t>
            </a:r>
            <a:r>
              <a:rPr lang="en-US" sz="999" b="1" noProof="0" dirty="0" err="1">
                <a:solidFill>
                  <a:srgbClr val="000000"/>
                </a:solidFill>
                <a:latin typeface="Arial Nova Condensed Bold"/>
                <a:ea typeface="Arial Nova Condensed Bold"/>
                <a:cs typeface="Arial Nova Condensed Bold"/>
                <a:sym typeface="Arial Nova Condensed Bold"/>
              </a:rPr>
              <a:t>PolluMore</a:t>
            </a:r>
            <a:r>
              <a:rPr lang="en-US" sz="999" noProof="0" dirty="0">
                <a:solidFill>
                  <a:srgbClr val="000000"/>
                </a:solidFill>
                <a:latin typeface="Arial Nova Condensed"/>
                <a:ea typeface="Arial Nova Condensed"/>
                <a:cs typeface="Arial Nova Condensed"/>
                <a:sym typeface="Arial Nova Condensed"/>
              </a:rPr>
              <a:t>, you pick up </a:t>
            </a:r>
            <a:r>
              <a:rPr lang="en-US" sz="999" b="1" noProof="0" dirty="0">
                <a:solidFill>
                  <a:srgbClr val="000000"/>
                </a:solidFill>
                <a:latin typeface="Arial Nova Condensed Bold"/>
                <a:ea typeface="Arial Nova Condensed Bold"/>
                <a:cs typeface="Arial Nova Condensed Bold"/>
                <a:sym typeface="Arial Nova Condensed Bold"/>
              </a:rPr>
              <a:t>3 Resource cards</a:t>
            </a:r>
            <a:r>
              <a:rPr lang="en-US" sz="999" noProof="0" dirty="0">
                <a:solidFill>
                  <a:srgbClr val="000000"/>
                </a:solidFill>
                <a:latin typeface="Arial Nova Condensed"/>
                <a:ea typeface="Arial Nova Condensed"/>
                <a:cs typeface="Arial Nova Condensed"/>
                <a:sym typeface="Arial Nova Condensed"/>
              </a:rPr>
              <a:t>. You can either choose the 3 face-up cards, or 2 face-up cards and 1 from the pile, or 1 face-up card and 2 from the pile, or 3 cards from the pile.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1825"/>
            <a:ext cx="5328000" cy="7468175"/>
          </a:xfrm>
          <a:custGeom>
            <a:avLst/>
            <a:gdLst/>
            <a:ahLst/>
            <a:cxnLst/>
            <a:rect l="l" t="t" r="r" b="b"/>
            <a:pathLst>
              <a:path w="5328000" h="7468175">
                <a:moveTo>
                  <a:pt x="0" y="0"/>
                </a:moveTo>
                <a:lnTo>
                  <a:pt x="5328000" y="0"/>
                </a:lnTo>
                <a:lnTo>
                  <a:pt x="5328000" y="7468175"/>
                </a:lnTo>
                <a:lnTo>
                  <a:pt x="0" y="7468175"/>
                </a:lnTo>
                <a:lnTo>
                  <a:pt x="0" y="0"/>
                </a:lnTo>
                <a:close/>
              </a:path>
            </a:pathLst>
          </a:custGeom>
          <a:blipFill>
            <a:blip r:embed="rId2"/>
            <a:stretch>
              <a:fillRect t="-627" b="-627"/>
            </a:stretch>
          </a:blipFill>
        </p:spPr>
        <p:txBody>
          <a:bodyPr/>
          <a:lstStyle/>
          <a:p>
            <a:endParaRPr lang="en-US" noProof="0" dirty="0"/>
          </a:p>
        </p:txBody>
      </p:sp>
      <p:sp>
        <p:nvSpPr>
          <p:cNvPr id="3" name="Freeform 3"/>
          <p:cNvSpPr/>
          <p:nvPr/>
        </p:nvSpPr>
        <p:spPr>
          <a:xfrm>
            <a:off x="3324532" y="4787944"/>
            <a:ext cx="1470668" cy="2375129"/>
          </a:xfrm>
          <a:custGeom>
            <a:avLst/>
            <a:gdLst/>
            <a:ahLst/>
            <a:cxnLst/>
            <a:rect l="l" t="t" r="r" b="b"/>
            <a:pathLst>
              <a:path w="1470668" h="2375129">
                <a:moveTo>
                  <a:pt x="0" y="0"/>
                </a:moveTo>
                <a:lnTo>
                  <a:pt x="1470668" y="0"/>
                </a:lnTo>
                <a:lnTo>
                  <a:pt x="1470668" y="2375129"/>
                </a:lnTo>
                <a:lnTo>
                  <a:pt x="0" y="2375129"/>
                </a:lnTo>
                <a:lnTo>
                  <a:pt x="0" y="0"/>
                </a:lnTo>
                <a:close/>
              </a:path>
            </a:pathLst>
          </a:custGeom>
          <a:blipFill>
            <a:blip r:embed="rId3"/>
            <a:stretch>
              <a:fillRect l="-184114" t="-75852" r="-29263" b="-99547"/>
            </a:stretch>
          </a:blipFill>
        </p:spPr>
        <p:txBody>
          <a:bodyPr/>
          <a:lstStyle/>
          <a:p>
            <a:endParaRPr lang="en-US" noProof="0" dirty="0"/>
          </a:p>
        </p:txBody>
      </p:sp>
      <p:sp>
        <p:nvSpPr>
          <p:cNvPr id="4" name="TextBox 4"/>
          <p:cNvSpPr txBox="1"/>
          <p:nvPr/>
        </p:nvSpPr>
        <p:spPr>
          <a:xfrm>
            <a:off x="588647" y="574969"/>
            <a:ext cx="2376803" cy="198259"/>
          </a:xfrm>
          <a:prstGeom prst="rect">
            <a:avLst/>
          </a:prstGeom>
        </p:spPr>
        <p:txBody>
          <a:bodyPr wrap="square" lIns="0" tIns="0" rIns="0" bIns="0" rtlCol="0" anchor="t">
            <a:spAutoFit/>
          </a:bodyPr>
          <a:lstStyle/>
          <a:p>
            <a:pPr marL="259080" lvl="1" indent="-129540" algn="l">
              <a:lnSpc>
                <a:spcPts val="1679"/>
              </a:lnSpc>
              <a:buFont typeface="Arial"/>
              <a:buChar char="•"/>
            </a:pPr>
            <a:r>
              <a:rPr lang="en-US" sz="1200" b="1" noProof="0" dirty="0">
                <a:solidFill>
                  <a:srgbClr val="000000"/>
                </a:solidFill>
                <a:latin typeface="Arial Nova Condensed Bold"/>
                <a:ea typeface="Arial Nova Condensed Bold"/>
                <a:cs typeface="Arial Nova Condensed Bold"/>
                <a:sym typeface="Arial Nova Condensed Bold"/>
              </a:rPr>
              <a:t>Action: manufacture a component </a:t>
            </a:r>
          </a:p>
        </p:txBody>
      </p:sp>
      <p:sp>
        <p:nvSpPr>
          <p:cNvPr id="5" name="TextBox 5"/>
          <p:cNvSpPr txBox="1"/>
          <p:nvPr/>
        </p:nvSpPr>
        <p:spPr>
          <a:xfrm>
            <a:off x="588647" y="868338"/>
            <a:ext cx="4206553" cy="929216"/>
          </a:xfrm>
          <a:prstGeom prst="rect">
            <a:avLst/>
          </a:prstGeom>
        </p:spPr>
        <p:txBody>
          <a:bodyPr lIns="0" tIns="0" rIns="0" bIns="0" rtlCol="0" anchor="t">
            <a:spAutoFit/>
          </a:bodyPr>
          <a:lstStyle/>
          <a:p>
            <a:pPr algn="just">
              <a:lnSpc>
                <a:spcPts val="1399"/>
              </a:lnSpc>
            </a:pPr>
            <a:r>
              <a:rPr lang="en-US" sz="999" noProof="0" dirty="0">
                <a:solidFill>
                  <a:srgbClr val="000000"/>
                </a:solidFill>
                <a:latin typeface="Arial Nova Condensed"/>
                <a:ea typeface="Arial Nova Condensed"/>
                <a:cs typeface="Arial Nova Condensed"/>
                <a:sym typeface="Arial Nova Condensed"/>
              </a:rPr>
              <a:t>Place the </a:t>
            </a:r>
            <a:r>
              <a:rPr lang="en-US" sz="999" b="1" noProof="0" dirty="0">
                <a:solidFill>
                  <a:srgbClr val="000000"/>
                </a:solidFill>
                <a:latin typeface="Arial Nova Condensed Bold"/>
                <a:ea typeface="Arial Nova Condensed Bold"/>
                <a:cs typeface="Arial Nova Condensed Bold"/>
                <a:sym typeface="Arial Nova Condensed Bold"/>
              </a:rPr>
              <a:t>Resource cards</a:t>
            </a:r>
            <a:r>
              <a:rPr lang="en-US" sz="999" noProof="0" dirty="0">
                <a:solidFill>
                  <a:srgbClr val="000000"/>
                </a:solidFill>
                <a:latin typeface="Arial Nova Condensed"/>
                <a:ea typeface="Arial Nova Condensed"/>
                <a:cs typeface="Arial Nova Condensed"/>
                <a:sym typeface="Arial Nova Condensed"/>
              </a:rPr>
              <a:t> needed to manufacture one of the 4 smartphone components (Casing, Motherboard, Battery or Touchscreen), by putting them in a pile on the component concerned.</a:t>
            </a:r>
          </a:p>
          <a:p>
            <a:pPr algn="just">
              <a:lnSpc>
                <a:spcPts val="559"/>
              </a:lnSpc>
            </a:pPr>
            <a:endParaRPr lang="en-US" sz="999" noProof="0" dirty="0">
              <a:solidFill>
                <a:srgbClr val="000000"/>
              </a:solidFill>
              <a:latin typeface="Arial Nova Condensed"/>
              <a:ea typeface="Arial Nova Condensed"/>
              <a:cs typeface="Arial Nova Condensed"/>
              <a:sym typeface="Arial Nova Condensed"/>
            </a:endParaRPr>
          </a:p>
          <a:p>
            <a:pPr algn="just">
              <a:lnSpc>
                <a:spcPts val="1399"/>
              </a:lnSpc>
              <a:spcBef>
                <a:spcPct val="0"/>
              </a:spcBef>
            </a:pPr>
            <a:r>
              <a:rPr lang="en-US" sz="999" noProof="0" dirty="0">
                <a:solidFill>
                  <a:srgbClr val="000000"/>
                </a:solidFill>
                <a:latin typeface="Arial Nova Condensed"/>
                <a:ea typeface="Arial Nova Condensed"/>
                <a:cs typeface="Arial Nova Condensed"/>
                <a:sym typeface="Arial Nova Condensed"/>
              </a:rPr>
              <a:t>Each component can only be made </a:t>
            </a:r>
            <a:r>
              <a:rPr lang="en-US" sz="999" b="1" noProof="0" dirty="0">
                <a:solidFill>
                  <a:srgbClr val="000000"/>
                </a:solidFill>
                <a:latin typeface="Arial Nova Condensed Bold"/>
                <a:ea typeface="Arial Nova Condensed Bold"/>
                <a:cs typeface="Arial Nova Condensed Bold"/>
                <a:sym typeface="Arial Nova Condensed Bold"/>
              </a:rPr>
              <a:t>once</a:t>
            </a:r>
            <a:r>
              <a:rPr lang="en-US" sz="999" noProof="0" dirty="0">
                <a:solidFill>
                  <a:srgbClr val="000000"/>
                </a:solidFill>
                <a:latin typeface="Arial Nova Condensed"/>
                <a:ea typeface="Arial Nova Condensed"/>
                <a:cs typeface="Arial Nova Condensed"/>
                <a:sym typeface="Arial Nova Condensed"/>
              </a:rPr>
              <a:t>. Only </a:t>
            </a:r>
            <a:r>
              <a:rPr lang="en-US" sz="999" b="1" noProof="0" dirty="0">
                <a:solidFill>
                  <a:srgbClr val="000000"/>
                </a:solidFill>
                <a:latin typeface="Arial Nova Condensed Bold"/>
                <a:ea typeface="Arial Nova Condensed Bold"/>
                <a:cs typeface="Arial Nova Condensed Bold"/>
                <a:sym typeface="Arial Nova Condensed Bold"/>
              </a:rPr>
              <a:t>one component can be manufactured per turn in the game</a:t>
            </a:r>
            <a:r>
              <a:rPr lang="en-US" sz="999" noProof="0" dirty="0">
                <a:solidFill>
                  <a:srgbClr val="000000"/>
                </a:solidFill>
                <a:latin typeface="Arial Nova Condensed"/>
                <a:ea typeface="Arial Nova Condensed"/>
                <a:cs typeface="Arial Nova Condensed"/>
                <a:sym typeface="Arial Nova Condensed"/>
              </a:rPr>
              <a:t>.</a:t>
            </a:r>
          </a:p>
        </p:txBody>
      </p:sp>
      <p:sp>
        <p:nvSpPr>
          <p:cNvPr id="6" name="TextBox 6"/>
          <p:cNvSpPr txBox="1"/>
          <p:nvPr/>
        </p:nvSpPr>
        <p:spPr>
          <a:xfrm>
            <a:off x="588646" y="2278004"/>
            <a:ext cx="2224403" cy="198259"/>
          </a:xfrm>
          <a:prstGeom prst="rect">
            <a:avLst/>
          </a:prstGeom>
        </p:spPr>
        <p:txBody>
          <a:bodyPr wrap="square" lIns="0" tIns="0" rIns="0" bIns="0" rtlCol="0" anchor="t">
            <a:spAutoFit/>
          </a:bodyPr>
          <a:lstStyle/>
          <a:p>
            <a:pPr marL="259080" lvl="1" indent="-129540" algn="l">
              <a:lnSpc>
                <a:spcPts val="1679"/>
              </a:lnSpc>
              <a:buFont typeface="Arial"/>
              <a:buChar char="•"/>
            </a:pPr>
            <a:r>
              <a:rPr lang="en-US" sz="1200" b="1" noProof="0" dirty="0">
                <a:solidFill>
                  <a:srgbClr val="000000"/>
                </a:solidFill>
                <a:latin typeface="Arial Nova Condensed Bold"/>
                <a:ea typeface="Arial Nova Condensed Bold"/>
                <a:cs typeface="Arial Nova Condensed Bold"/>
                <a:sym typeface="Arial Nova Condensed Bold"/>
              </a:rPr>
              <a:t>Action: clean up pollution</a:t>
            </a:r>
          </a:p>
        </p:txBody>
      </p:sp>
      <p:sp>
        <p:nvSpPr>
          <p:cNvPr id="7" name="TextBox 7"/>
          <p:cNvSpPr txBox="1"/>
          <p:nvPr/>
        </p:nvSpPr>
        <p:spPr>
          <a:xfrm>
            <a:off x="588647" y="2580899"/>
            <a:ext cx="4206553" cy="336550"/>
          </a:xfrm>
          <a:prstGeom prst="rect">
            <a:avLst/>
          </a:prstGeom>
        </p:spPr>
        <p:txBody>
          <a:bodyPr lIns="0" tIns="0" rIns="0" bIns="0" rtlCol="0" anchor="t">
            <a:spAutoFit/>
          </a:bodyPr>
          <a:lstStyle/>
          <a:p>
            <a:pPr algn="just">
              <a:lnSpc>
                <a:spcPts val="1399"/>
              </a:lnSpc>
              <a:spcBef>
                <a:spcPct val="0"/>
              </a:spcBef>
            </a:pPr>
            <a:r>
              <a:rPr lang="en-US" sz="999" noProof="0" dirty="0">
                <a:solidFill>
                  <a:srgbClr val="000000"/>
                </a:solidFill>
                <a:latin typeface="Arial Nova Condensed"/>
                <a:ea typeface="Arial Nova Condensed"/>
                <a:cs typeface="Arial Nova Condensed"/>
                <a:sym typeface="Arial Nova Condensed"/>
              </a:rPr>
              <a:t>Get rid of </a:t>
            </a:r>
            <a:r>
              <a:rPr lang="en-US" sz="999" b="1" noProof="0" dirty="0">
                <a:solidFill>
                  <a:srgbClr val="000000"/>
                </a:solidFill>
                <a:latin typeface="Arial Nova Condensed Bold"/>
                <a:ea typeface="Arial Nova Condensed Bold"/>
                <a:cs typeface="Arial Nova Condensed Bold"/>
                <a:sym typeface="Arial Nova Condensed Bold"/>
              </a:rPr>
              <a:t>1 to 2 Penalty cards </a:t>
            </a:r>
            <a:r>
              <a:rPr lang="en-US" sz="999" noProof="0" dirty="0">
                <a:solidFill>
                  <a:srgbClr val="000000"/>
                </a:solidFill>
                <a:latin typeface="Arial Nova Condensed"/>
                <a:ea typeface="Arial Nova Condensed"/>
                <a:cs typeface="Arial Nova Condensed"/>
                <a:sym typeface="Arial Nova Condensed"/>
              </a:rPr>
              <a:t>from your hand. The discarded cards are set aside and are not placed back in the pile of Penalty cards.</a:t>
            </a:r>
          </a:p>
        </p:txBody>
      </p:sp>
      <p:sp>
        <p:nvSpPr>
          <p:cNvPr id="8" name="TextBox 8"/>
          <p:cNvSpPr txBox="1"/>
          <p:nvPr/>
        </p:nvSpPr>
        <p:spPr>
          <a:xfrm>
            <a:off x="588647" y="3741900"/>
            <a:ext cx="2667963" cy="233680"/>
          </a:xfrm>
          <a:prstGeom prst="rect">
            <a:avLst/>
          </a:prstGeom>
        </p:spPr>
        <p:txBody>
          <a:bodyPr lIns="0" tIns="0" rIns="0" bIns="0" rtlCol="0" anchor="t">
            <a:spAutoFit/>
          </a:bodyPr>
          <a:lstStyle/>
          <a:p>
            <a:pPr algn="l">
              <a:lnSpc>
                <a:spcPts val="1819"/>
              </a:lnSpc>
              <a:spcBef>
                <a:spcPct val="0"/>
              </a:spcBef>
            </a:pPr>
            <a:r>
              <a:rPr lang="en-US" sz="1299" b="1" noProof="0" dirty="0">
                <a:solidFill>
                  <a:srgbClr val="000000"/>
                </a:solidFill>
                <a:latin typeface="Arial Nova Condensed Bold"/>
                <a:ea typeface="Arial Nova Condensed Bold"/>
                <a:cs typeface="Arial Nova Condensed Bold"/>
                <a:sym typeface="Arial Nova Condensed Bold"/>
              </a:rPr>
              <a:t>End of a round in the game</a:t>
            </a:r>
          </a:p>
        </p:txBody>
      </p:sp>
      <p:sp>
        <p:nvSpPr>
          <p:cNvPr id="9" name="TextBox 9"/>
          <p:cNvSpPr txBox="1"/>
          <p:nvPr/>
        </p:nvSpPr>
        <p:spPr>
          <a:xfrm>
            <a:off x="588647" y="4087196"/>
            <a:ext cx="4178704" cy="779124"/>
          </a:xfrm>
          <a:prstGeom prst="rect">
            <a:avLst/>
          </a:prstGeom>
        </p:spPr>
        <p:txBody>
          <a:bodyPr lIns="0" tIns="0" rIns="0" bIns="0" rtlCol="0" anchor="t">
            <a:spAutoFit/>
          </a:bodyPr>
          <a:lstStyle/>
          <a:p>
            <a:pPr algn="just">
              <a:lnSpc>
                <a:spcPts val="1399"/>
              </a:lnSpc>
            </a:pPr>
            <a:r>
              <a:rPr lang="en-US" sz="999" noProof="0" dirty="0">
                <a:solidFill>
                  <a:srgbClr val="000000"/>
                </a:solidFill>
                <a:latin typeface="Arial Nova Condensed"/>
                <a:ea typeface="Arial Nova Condensed"/>
                <a:cs typeface="Arial Nova Condensed"/>
                <a:sym typeface="Arial Nova Condensed"/>
              </a:rPr>
              <a:t>At the end of each round in the game, </a:t>
            </a:r>
            <a:r>
              <a:rPr lang="en-US" sz="999" b="1" noProof="0" dirty="0">
                <a:solidFill>
                  <a:srgbClr val="000000"/>
                </a:solidFill>
                <a:latin typeface="Arial Nova Condensed Bold"/>
                <a:ea typeface="Arial Nova Condensed Bold"/>
                <a:cs typeface="Arial Nova Condensed Bold"/>
                <a:sym typeface="Arial Nova Condensed Bold"/>
              </a:rPr>
              <a:t>Player 1</a:t>
            </a:r>
            <a:r>
              <a:rPr lang="en-US" sz="999" noProof="0" dirty="0">
                <a:solidFill>
                  <a:srgbClr val="000000"/>
                </a:solidFill>
                <a:latin typeface="Arial Nova Condensed"/>
                <a:ea typeface="Arial Nova Condensed"/>
                <a:cs typeface="Arial Nova Condensed"/>
                <a:sym typeface="Arial Nova Condensed"/>
              </a:rPr>
              <a:t> draws an </a:t>
            </a:r>
            <a:r>
              <a:rPr lang="en-US" sz="999" b="1" noProof="0" dirty="0">
                <a:solidFill>
                  <a:srgbClr val="000000"/>
                </a:solidFill>
                <a:latin typeface="Arial Nova Condensed Bold"/>
                <a:ea typeface="Arial Nova Condensed Bold"/>
                <a:cs typeface="Arial Nova Condensed Bold"/>
                <a:sym typeface="Arial Nova Condensed Bold"/>
              </a:rPr>
              <a:t>Event card</a:t>
            </a:r>
            <a:r>
              <a:rPr lang="en-US" sz="999" noProof="0" dirty="0">
                <a:solidFill>
                  <a:srgbClr val="000000"/>
                </a:solidFill>
                <a:latin typeface="Arial Nova Condensed"/>
                <a:ea typeface="Arial Nova Condensed"/>
                <a:cs typeface="Arial Nova Condensed"/>
                <a:sym typeface="Arial Nova Condensed"/>
              </a:rPr>
              <a:t>, which will affect all players. Read out the text on the card and follow the instructions. </a:t>
            </a:r>
          </a:p>
          <a:p>
            <a:pPr algn="just">
              <a:lnSpc>
                <a:spcPts val="559"/>
              </a:lnSpc>
            </a:pPr>
            <a:endParaRPr lang="en-US" sz="999" noProof="0" dirty="0">
              <a:solidFill>
                <a:srgbClr val="000000"/>
              </a:solidFill>
              <a:latin typeface="Arial Nova Condensed"/>
              <a:ea typeface="Arial Nova Condensed"/>
              <a:cs typeface="Arial Nova Condensed"/>
              <a:sym typeface="Arial Nova Condensed"/>
            </a:endParaRPr>
          </a:p>
          <a:p>
            <a:pPr algn="just">
              <a:lnSpc>
                <a:spcPts val="1399"/>
              </a:lnSpc>
              <a:spcBef>
                <a:spcPct val="0"/>
              </a:spcBef>
            </a:pPr>
            <a:r>
              <a:rPr lang="en-US" sz="999" noProof="0" dirty="0">
                <a:solidFill>
                  <a:srgbClr val="000000"/>
                </a:solidFill>
                <a:latin typeface="Arial Nova Condensed"/>
                <a:ea typeface="Arial Nova Condensed"/>
                <a:cs typeface="Arial Nova Condensed"/>
                <a:sym typeface="Arial Nova Condensed"/>
              </a:rPr>
              <a:t>If an </a:t>
            </a:r>
            <a:r>
              <a:rPr lang="en-US" sz="999" b="1" noProof="0" dirty="0">
                <a:solidFill>
                  <a:srgbClr val="000000"/>
                </a:solidFill>
                <a:latin typeface="Arial Nova Condensed Bold"/>
                <a:ea typeface="Arial Nova Condensed Bold"/>
                <a:cs typeface="Arial Nova Condensed Bold"/>
                <a:sym typeface="Arial Nova Condensed Bold"/>
              </a:rPr>
              <a:t>event</a:t>
            </a:r>
            <a:r>
              <a:rPr lang="en-US" sz="999" noProof="0" dirty="0">
                <a:solidFill>
                  <a:srgbClr val="000000"/>
                </a:solidFill>
                <a:latin typeface="Arial Nova Condensed"/>
                <a:ea typeface="Arial Nova Condensed"/>
                <a:cs typeface="Arial Nova Condensed"/>
                <a:sym typeface="Arial Nova Condensed"/>
              </a:rPr>
              <a:t> affects the</a:t>
            </a:r>
            <a:r>
              <a:rPr lang="en-US" sz="999" b="1" noProof="0" dirty="0">
                <a:solidFill>
                  <a:srgbClr val="000000"/>
                </a:solidFill>
                <a:latin typeface="Arial Nova Condensed Bold"/>
                <a:ea typeface="Arial Nova Condensed Bold"/>
                <a:cs typeface="Arial Nova Condensed Bold"/>
                <a:sym typeface="Arial Nova Condensed Bold"/>
              </a:rPr>
              <a:t> face-up Resource cards</a:t>
            </a:r>
            <a:r>
              <a:rPr lang="en-US" sz="999" noProof="0" dirty="0">
                <a:solidFill>
                  <a:srgbClr val="000000"/>
                </a:solidFill>
                <a:latin typeface="Arial Nova Condensed"/>
                <a:ea typeface="Arial Nova Condensed"/>
                <a:cs typeface="Arial Nova Condensed"/>
                <a:sym typeface="Arial Nova Condensed"/>
              </a:rPr>
              <a:t>, then they must be replaced before the start of the next round in the game.</a:t>
            </a:r>
          </a:p>
        </p:txBody>
      </p:sp>
      <p:sp>
        <p:nvSpPr>
          <p:cNvPr id="10" name="TextBox 10"/>
          <p:cNvSpPr txBox="1"/>
          <p:nvPr/>
        </p:nvSpPr>
        <p:spPr>
          <a:xfrm>
            <a:off x="2613200" y="7076925"/>
            <a:ext cx="101600" cy="143722"/>
          </a:xfrm>
          <a:prstGeom prst="rect">
            <a:avLst/>
          </a:prstGeom>
        </p:spPr>
        <p:txBody>
          <a:bodyPr lIns="0" tIns="0" rIns="0" bIns="0" rtlCol="0" anchor="t">
            <a:spAutoFit/>
          </a:bodyPr>
          <a:lstStyle/>
          <a:p>
            <a:pPr algn="ctr">
              <a:lnSpc>
                <a:spcPts val="1120"/>
              </a:lnSpc>
              <a:spcBef>
                <a:spcPct val="0"/>
              </a:spcBef>
            </a:pPr>
            <a:r>
              <a:rPr lang="en-US" sz="800" noProof="0" dirty="0">
                <a:solidFill>
                  <a:srgbClr val="000000"/>
                </a:solidFill>
                <a:latin typeface="Arial Nova Condensed"/>
                <a:ea typeface="Arial Nova Condensed"/>
                <a:cs typeface="Arial Nova Condensed"/>
                <a:sym typeface="Arial Nova Condensed"/>
              </a:rPr>
              <a:t>14</a:t>
            </a:r>
          </a:p>
        </p:txBody>
      </p:sp>
      <p:grpSp>
        <p:nvGrpSpPr>
          <p:cNvPr id="11" name="Group 11"/>
          <p:cNvGrpSpPr/>
          <p:nvPr/>
        </p:nvGrpSpPr>
        <p:grpSpPr>
          <a:xfrm>
            <a:off x="606351" y="3061449"/>
            <a:ext cx="4013699" cy="466849"/>
            <a:chOff x="0" y="0"/>
            <a:chExt cx="2041000" cy="237397"/>
          </a:xfrm>
        </p:grpSpPr>
        <p:sp>
          <p:nvSpPr>
            <p:cNvPr id="12" name="Freeform 12"/>
            <p:cNvSpPr/>
            <p:nvPr/>
          </p:nvSpPr>
          <p:spPr>
            <a:xfrm>
              <a:off x="0" y="0"/>
              <a:ext cx="2041000" cy="237397"/>
            </a:xfrm>
            <a:custGeom>
              <a:avLst/>
              <a:gdLst/>
              <a:ahLst/>
              <a:cxnLst/>
              <a:rect l="l" t="t" r="r" b="b"/>
              <a:pathLst>
                <a:path w="2041000" h="237397">
                  <a:moveTo>
                    <a:pt x="17360" y="0"/>
                  </a:moveTo>
                  <a:lnTo>
                    <a:pt x="2023640" y="0"/>
                  </a:lnTo>
                  <a:cubicBezTo>
                    <a:pt x="2033228" y="0"/>
                    <a:pt x="2041000" y="7772"/>
                    <a:pt x="2041000" y="17360"/>
                  </a:cubicBezTo>
                  <a:lnTo>
                    <a:pt x="2041000" y="220037"/>
                  </a:lnTo>
                  <a:cubicBezTo>
                    <a:pt x="2041000" y="224641"/>
                    <a:pt x="2039171" y="229056"/>
                    <a:pt x="2035915" y="232312"/>
                  </a:cubicBezTo>
                  <a:cubicBezTo>
                    <a:pt x="2032660" y="235568"/>
                    <a:pt x="2028244" y="237397"/>
                    <a:pt x="2023640" y="237397"/>
                  </a:cubicBezTo>
                  <a:lnTo>
                    <a:pt x="17360" y="237397"/>
                  </a:lnTo>
                  <a:cubicBezTo>
                    <a:pt x="7772" y="237397"/>
                    <a:pt x="0" y="229624"/>
                    <a:pt x="0" y="220037"/>
                  </a:cubicBezTo>
                  <a:lnTo>
                    <a:pt x="0" y="17360"/>
                  </a:lnTo>
                  <a:cubicBezTo>
                    <a:pt x="0" y="7772"/>
                    <a:pt x="7772" y="0"/>
                    <a:pt x="17360" y="0"/>
                  </a:cubicBezTo>
                  <a:close/>
                </a:path>
              </a:pathLst>
            </a:custGeom>
            <a:solidFill>
              <a:srgbClr val="D9D9D9">
                <a:alpha val="60000"/>
              </a:srgbClr>
            </a:solidFill>
          </p:spPr>
          <p:txBody>
            <a:bodyPr/>
            <a:lstStyle/>
            <a:p>
              <a:endParaRPr lang="en-US" noProof="0" dirty="0"/>
            </a:p>
          </p:txBody>
        </p:sp>
        <p:sp>
          <p:nvSpPr>
            <p:cNvPr id="13" name="TextBox 13"/>
            <p:cNvSpPr txBox="1"/>
            <p:nvPr/>
          </p:nvSpPr>
          <p:spPr>
            <a:xfrm>
              <a:off x="0" y="-38100"/>
              <a:ext cx="2041000" cy="275497"/>
            </a:xfrm>
            <a:prstGeom prst="rect">
              <a:avLst/>
            </a:prstGeom>
          </p:spPr>
          <p:txBody>
            <a:bodyPr lIns="50800" tIns="50800" rIns="50800" bIns="50800" rtlCol="0" anchor="ctr"/>
            <a:lstStyle/>
            <a:p>
              <a:pPr algn="ctr">
                <a:lnSpc>
                  <a:spcPts val="1819"/>
                </a:lnSpc>
              </a:pPr>
              <a:endParaRPr lang="en-US" noProof="0" dirty="0"/>
            </a:p>
          </p:txBody>
        </p:sp>
      </p:grpSp>
      <p:sp>
        <p:nvSpPr>
          <p:cNvPr id="14" name="TextBox 14"/>
          <p:cNvSpPr txBox="1"/>
          <p:nvPr/>
        </p:nvSpPr>
        <p:spPr>
          <a:xfrm>
            <a:off x="672802" y="3117073"/>
            <a:ext cx="3880796" cy="336550"/>
          </a:xfrm>
          <a:prstGeom prst="rect">
            <a:avLst/>
          </a:prstGeom>
        </p:spPr>
        <p:txBody>
          <a:bodyPr lIns="0" tIns="0" rIns="0" bIns="0" rtlCol="0" anchor="t">
            <a:spAutoFit/>
          </a:bodyPr>
          <a:lstStyle/>
          <a:p>
            <a:pPr algn="just">
              <a:lnSpc>
                <a:spcPts val="1399"/>
              </a:lnSpc>
              <a:spcBef>
                <a:spcPct val="0"/>
              </a:spcBef>
            </a:pPr>
            <a:r>
              <a:rPr lang="en-US" sz="999" b="1" noProof="0" dirty="0">
                <a:solidFill>
                  <a:srgbClr val="000000"/>
                </a:solidFill>
                <a:latin typeface="Arial Nova Condensed Bold"/>
                <a:ea typeface="Arial Nova Condensed Bold"/>
                <a:cs typeface="Arial Nova Condensed Bold"/>
                <a:sym typeface="Arial Nova Condensed Bold"/>
              </a:rPr>
              <a:t>Note: </a:t>
            </a:r>
            <a:r>
              <a:rPr lang="en-US" sz="999" noProof="0" dirty="0">
                <a:solidFill>
                  <a:srgbClr val="000000"/>
                </a:solidFill>
                <a:latin typeface="Arial Nova Condensed"/>
                <a:ea typeface="Arial Nova Condensed"/>
                <a:cs typeface="Arial Nova Condensed"/>
                <a:sym typeface="Arial Nova Condensed"/>
              </a:rPr>
              <a:t>it is important to bear in mind that the clean-up process is much longer and more complex in the real world.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1825"/>
            <a:ext cx="5328000" cy="7468175"/>
          </a:xfrm>
          <a:custGeom>
            <a:avLst/>
            <a:gdLst/>
            <a:ahLst/>
            <a:cxnLst/>
            <a:rect l="l" t="t" r="r" b="b"/>
            <a:pathLst>
              <a:path w="5328000" h="7468175">
                <a:moveTo>
                  <a:pt x="0" y="0"/>
                </a:moveTo>
                <a:lnTo>
                  <a:pt x="5328000" y="0"/>
                </a:lnTo>
                <a:lnTo>
                  <a:pt x="5328000" y="7468175"/>
                </a:lnTo>
                <a:lnTo>
                  <a:pt x="0" y="7468175"/>
                </a:lnTo>
                <a:lnTo>
                  <a:pt x="0" y="0"/>
                </a:lnTo>
                <a:close/>
              </a:path>
            </a:pathLst>
          </a:custGeom>
          <a:blipFill>
            <a:blip r:embed="rId2"/>
            <a:stretch>
              <a:fillRect t="-627" b="-627"/>
            </a:stretch>
          </a:blipFill>
        </p:spPr>
        <p:txBody>
          <a:bodyPr/>
          <a:lstStyle/>
          <a:p>
            <a:endParaRPr lang="en-US" noProof="0" dirty="0"/>
          </a:p>
        </p:txBody>
      </p:sp>
      <p:grpSp>
        <p:nvGrpSpPr>
          <p:cNvPr id="3" name="Group 3"/>
          <p:cNvGrpSpPr/>
          <p:nvPr/>
        </p:nvGrpSpPr>
        <p:grpSpPr>
          <a:xfrm>
            <a:off x="1520003" y="564719"/>
            <a:ext cx="2288143" cy="482767"/>
            <a:chOff x="0" y="0"/>
            <a:chExt cx="1163540" cy="245491"/>
          </a:xfrm>
        </p:grpSpPr>
        <p:sp>
          <p:nvSpPr>
            <p:cNvPr id="4" name="Freeform 4"/>
            <p:cNvSpPr/>
            <p:nvPr/>
          </p:nvSpPr>
          <p:spPr>
            <a:xfrm>
              <a:off x="0" y="0"/>
              <a:ext cx="1163540" cy="245491"/>
            </a:xfrm>
            <a:custGeom>
              <a:avLst/>
              <a:gdLst/>
              <a:ahLst/>
              <a:cxnLst/>
              <a:rect l="l" t="t" r="r" b="b"/>
              <a:pathLst>
                <a:path w="1163540" h="245491">
                  <a:moveTo>
                    <a:pt x="30451" y="0"/>
                  </a:moveTo>
                  <a:lnTo>
                    <a:pt x="1133089" y="0"/>
                  </a:lnTo>
                  <a:cubicBezTo>
                    <a:pt x="1141165" y="0"/>
                    <a:pt x="1148910" y="3208"/>
                    <a:pt x="1154621" y="8919"/>
                  </a:cubicBezTo>
                  <a:cubicBezTo>
                    <a:pt x="1160332" y="14630"/>
                    <a:pt x="1163540" y="22375"/>
                    <a:pt x="1163540" y="30451"/>
                  </a:cubicBezTo>
                  <a:lnTo>
                    <a:pt x="1163540" y="215040"/>
                  </a:lnTo>
                  <a:cubicBezTo>
                    <a:pt x="1163540" y="223116"/>
                    <a:pt x="1160332" y="230861"/>
                    <a:pt x="1154621" y="236572"/>
                  </a:cubicBezTo>
                  <a:cubicBezTo>
                    <a:pt x="1148910" y="242283"/>
                    <a:pt x="1141165" y="245491"/>
                    <a:pt x="1133089" y="245491"/>
                  </a:cubicBezTo>
                  <a:lnTo>
                    <a:pt x="30451" y="245491"/>
                  </a:lnTo>
                  <a:cubicBezTo>
                    <a:pt x="13634" y="245491"/>
                    <a:pt x="0" y="231858"/>
                    <a:pt x="0" y="215040"/>
                  </a:cubicBezTo>
                  <a:lnTo>
                    <a:pt x="0" y="30451"/>
                  </a:lnTo>
                  <a:cubicBezTo>
                    <a:pt x="0" y="13634"/>
                    <a:pt x="13634" y="0"/>
                    <a:pt x="30451" y="0"/>
                  </a:cubicBezTo>
                  <a:close/>
                </a:path>
              </a:pathLst>
            </a:custGeom>
            <a:solidFill>
              <a:srgbClr val="000000">
                <a:alpha val="0"/>
              </a:srgbClr>
            </a:solidFill>
            <a:ln w="28575" cap="sq">
              <a:solidFill>
                <a:srgbClr val="000000"/>
              </a:solidFill>
              <a:prstDash val="solid"/>
              <a:miter/>
            </a:ln>
          </p:spPr>
          <p:txBody>
            <a:bodyPr/>
            <a:lstStyle/>
            <a:p>
              <a:endParaRPr lang="en-US" noProof="0" dirty="0"/>
            </a:p>
          </p:txBody>
        </p:sp>
        <p:sp>
          <p:nvSpPr>
            <p:cNvPr id="5" name="TextBox 5"/>
            <p:cNvSpPr txBox="1"/>
            <p:nvPr/>
          </p:nvSpPr>
          <p:spPr>
            <a:xfrm>
              <a:off x="0" y="104775"/>
              <a:ext cx="1163540" cy="140716"/>
            </a:xfrm>
            <a:prstGeom prst="rect">
              <a:avLst/>
            </a:prstGeom>
          </p:spPr>
          <p:txBody>
            <a:bodyPr lIns="0" tIns="0" rIns="0" bIns="0" rtlCol="0" anchor="ctr"/>
            <a:lstStyle/>
            <a:p>
              <a:pPr algn="ctr">
                <a:lnSpc>
                  <a:spcPts val="854"/>
                </a:lnSpc>
              </a:pPr>
              <a:r>
                <a:rPr lang="en-US" sz="1709" b="1" noProof="0" dirty="0">
                  <a:solidFill>
                    <a:srgbClr val="000000"/>
                  </a:solidFill>
                  <a:latin typeface="Arial Nova Condensed Bold"/>
                  <a:ea typeface="Arial Nova Condensed Bold"/>
                  <a:cs typeface="Arial Nova Condensed Bold"/>
                  <a:sym typeface="Arial Nova Condensed Bold"/>
                </a:rPr>
                <a:t>6. End of the game</a:t>
              </a:r>
            </a:p>
          </p:txBody>
        </p:sp>
      </p:grpSp>
      <p:sp>
        <p:nvSpPr>
          <p:cNvPr id="6" name="Freeform 6"/>
          <p:cNvSpPr/>
          <p:nvPr/>
        </p:nvSpPr>
        <p:spPr>
          <a:xfrm>
            <a:off x="1504282" y="5095981"/>
            <a:ext cx="2204501" cy="1895219"/>
          </a:xfrm>
          <a:custGeom>
            <a:avLst/>
            <a:gdLst/>
            <a:ahLst/>
            <a:cxnLst/>
            <a:rect l="l" t="t" r="r" b="b"/>
            <a:pathLst>
              <a:path w="2204501" h="1895219">
                <a:moveTo>
                  <a:pt x="0" y="0"/>
                </a:moveTo>
                <a:lnTo>
                  <a:pt x="2204501" y="0"/>
                </a:lnTo>
                <a:lnTo>
                  <a:pt x="2204501" y="1895219"/>
                </a:lnTo>
                <a:lnTo>
                  <a:pt x="0" y="1895219"/>
                </a:lnTo>
                <a:lnTo>
                  <a:pt x="0" y="0"/>
                </a:lnTo>
                <a:close/>
              </a:path>
            </a:pathLst>
          </a:custGeom>
          <a:blipFill>
            <a:blip r:embed="rId3"/>
            <a:stretch>
              <a:fillRect l="-46817" t="-218134" r="-47088" b="-1984"/>
            </a:stretch>
          </a:blipFill>
        </p:spPr>
        <p:txBody>
          <a:bodyPr/>
          <a:lstStyle/>
          <a:p>
            <a:endParaRPr lang="en-US" noProof="0" dirty="0"/>
          </a:p>
        </p:txBody>
      </p:sp>
      <p:sp>
        <p:nvSpPr>
          <p:cNvPr id="7" name="TextBox 7"/>
          <p:cNvSpPr txBox="1"/>
          <p:nvPr/>
        </p:nvSpPr>
        <p:spPr>
          <a:xfrm>
            <a:off x="588720" y="3644110"/>
            <a:ext cx="2126079" cy="210699"/>
          </a:xfrm>
          <a:prstGeom prst="rect">
            <a:avLst/>
          </a:prstGeom>
        </p:spPr>
        <p:txBody>
          <a:bodyPr wrap="square" lIns="0" tIns="0" rIns="0" bIns="0" rtlCol="0" anchor="t">
            <a:spAutoFit/>
          </a:bodyPr>
          <a:lstStyle/>
          <a:p>
            <a:pPr algn="ctr">
              <a:lnSpc>
                <a:spcPts val="1819"/>
              </a:lnSpc>
              <a:spcBef>
                <a:spcPct val="0"/>
              </a:spcBef>
            </a:pPr>
            <a:r>
              <a:rPr lang="en-US" sz="1299" b="1" noProof="0" dirty="0">
                <a:solidFill>
                  <a:srgbClr val="000000"/>
                </a:solidFill>
                <a:latin typeface="Arial Nova Condensed Bold"/>
                <a:ea typeface="Arial Nova Condensed Bold"/>
                <a:cs typeface="Arial Nova Condensed Bold"/>
                <a:sym typeface="Arial Nova Condensed Bold"/>
              </a:rPr>
              <a:t>Calculating the points</a:t>
            </a:r>
          </a:p>
        </p:txBody>
      </p:sp>
      <p:sp>
        <p:nvSpPr>
          <p:cNvPr id="8" name="TextBox 8"/>
          <p:cNvSpPr txBox="1"/>
          <p:nvPr/>
        </p:nvSpPr>
        <p:spPr>
          <a:xfrm>
            <a:off x="588721" y="3982565"/>
            <a:ext cx="4206553" cy="1138197"/>
          </a:xfrm>
          <a:prstGeom prst="rect">
            <a:avLst/>
          </a:prstGeom>
        </p:spPr>
        <p:txBody>
          <a:bodyPr lIns="0" tIns="0" rIns="0" bIns="0" rtlCol="0" anchor="t">
            <a:spAutoFit/>
          </a:bodyPr>
          <a:lstStyle/>
          <a:p>
            <a:pPr algn="just">
              <a:lnSpc>
                <a:spcPts val="1399"/>
              </a:lnSpc>
            </a:pPr>
            <a:r>
              <a:rPr lang="en-US" sz="999" noProof="0" dirty="0">
                <a:solidFill>
                  <a:srgbClr val="000000"/>
                </a:solidFill>
                <a:latin typeface="Arial Nova Condensed"/>
                <a:ea typeface="Arial Nova Condensed"/>
                <a:cs typeface="Arial Nova Condensed"/>
                <a:sym typeface="Arial Nova Condensed"/>
              </a:rPr>
              <a:t>Calculate your score by </a:t>
            </a:r>
            <a:r>
              <a:rPr lang="en-US" sz="999" b="1" noProof="0" dirty="0">
                <a:solidFill>
                  <a:srgbClr val="000000"/>
                </a:solidFill>
                <a:latin typeface="Arial Nova Condensed Bold"/>
                <a:ea typeface="Arial Nova Condensed Bold"/>
                <a:cs typeface="Arial Nova Condensed Bold"/>
                <a:sym typeface="Arial Nova Condensed Bold"/>
              </a:rPr>
              <a:t>adding up</a:t>
            </a:r>
            <a:r>
              <a:rPr lang="en-US" sz="999" noProof="0" dirty="0">
                <a:solidFill>
                  <a:srgbClr val="000000"/>
                </a:solidFill>
                <a:latin typeface="Arial Nova Condensed"/>
                <a:ea typeface="Arial Nova Condensed"/>
                <a:cs typeface="Arial Nova Condensed"/>
                <a:sym typeface="Arial Nova Condensed"/>
              </a:rPr>
              <a:t> all the points (written on the game “board”) corresponding to each </a:t>
            </a:r>
            <a:r>
              <a:rPr lang="en-US" sz="999" b="1" noProof="0" dirty="0">
                <a:solidFill>
                  <a:srgbClr val="000000"/>
                </a:solidFill>
                <a:latin typeface="Arial Nova Condensed Bold"/>
                <a:ea typeface="Arial Nova Condensed Bold"/>
                <a:cs typeface="Arial Nova Condensed Bold"/>
                <a:sym typeface="Arial Nova Condensed Bold"/>
              </a:rPr>
              <a:t>component</a:t>
            </a:r>
            <a:r>
              <a:rPr lang="en-US" sz="999" b="1" noProof="0" dirty="0">
                <a:solidFill>
                  <a:srgbClr val="000000"/>
                </a:solidFill>
                <a:latin typeface="Arial Nova Condensed"/>
                <a:ea typeface="Arial Nova Condensed"/>
                <a:cs typeface="Arial Nova Condensed"/>
                <a:sym typeface="Arial Nova Condensed"/>
              </a:rPr>
              <a:t> you have </a:t>
            </a:r>
            <a:r>
              <a:rPr lang="en-US" sz="999" b="1" noProof="0" dirty="0">
                <a:solidFill>
                  <a:srgbClr val="000000"/>
                </a:solidFill>
                <a:latin typeface="Arial Nova Condensed Bold"/>
                <a:ea typeface="Arial Nova Condensed Bold"/>
                <a:cs typeface="Arial Nova Condensed Bold"/>
                <a:sym typeface="Arial Nova Condensed Bold"/>
              </a:rPr>
              <a:t>built</a:t>
            </a:r>
            <a:r>
              <a:rPr lang="en-US" sz="999" b="1" noProof="0" dirty="0">
                <a:solidFill>
                  <a:srgbClr val="000000"/>
                </a:solidFill>
                <a:latin typeface="Arial Nova Condensed"/>
                <a:ea typeface="Arial Nova Condensed"/>
                <a:cs typeface="Arial Nova Condensed"/>
                <a:sym typeface="Arial Nova Condensed"/>
              </a:rPr>
              <a:t>.</a:t>
            </a:r>
            <a:endParaRPr lang="en-US" sz="999" noProof="0" dirty="0">
              <a:solidFill>
                <a:srgbClr val="000000"/>
              </a:solidFill>
            </a:endParaRPr>
          </a:p>
          <a:p>
            <a:pPr algn="just">
              <a:lnSpc>
                <a:spcPts val="559"/>
              </a:lnSpc>
            </a:pPr>
            <a:endParaRPr lang="en-US" sz="999" noProof="0" dirty="0">
              <a:solidFill>
                <a:srgbClr val="000000"/>
              </a:solidFill>
            </a:endParaRPr>
          </a:p>
          <a:p>
            <a:pPr algn="just">
              <a:lnSpc>
                <a:spcPts val="1399"/>
              </a:lnSpc>
              <a:spcBef>
                <a:spcPct val="0"/>
              </a:spcBef>
            </a:pPr>
            <a:r>
              <a:rPr lang="en-US" sz="999" noProof="0" dirty="0">
                <a:solidFill>
                  <a:srgbClr val="000000"/>
                </a:solidFill>
                <a:latin typeface="Arial Nova Condensed"/>
                <a:ea typeface="Arial Nova Condensed"/>
                <a:cs typeface="Arial Nova Condensed"/>
                <a:sym typeface="Arial Nova Condensed"/>
              </a:rPr>
              <a:t>A</a:t>
            </a:r>
            <a:r>
              <a:rPr lang="en-US" sz="999" b="1" noProof="0" dirty="0">
                <a:solidFill>
                  <a:srgbClr val="000000"/>
                </a:solidFill>
                <a:latin typeface="Arial Nova Condensed Bold"/>
                <a:ea typeface="Arial Nova Condensed Bold"/>
                <a:cs typeface="Arial Nova Condensed Bold"/>
                <a:sym typeface="Arial Nova Condensed Bold"/>
              </a:rPr>
              <a:t> bonus of 2 points</a:t>
            </a:r>
            <a:r>
              <a:rPr lang="en-US" sz="999" noProof="0" dirty="0">
                <a:solidFill>
                  <a:srgbClr val="000000"/>
                </a:solidFill>
                <a:latin typeface="Arial Nova Condensed"/>
                <a:ea typeface="Arial Nova Condensed"/>
                <a:cs typeface="Arial Nova Condensed"/>
                <a:sym typeface="Arial Nova Condensed"/>
              </a:rPr>
              <a:t> is awarded to the person that built </a:t>
            </a:r>
            <a:r>
              <a:rPr lang="en-US" sz="999" b="1" noProof="0" dirty="0">
                <a:solidFill>
                  <a:srgbClr val="000000"/>
                </a:solidFill>
                <a:latin typeface="Arial Nova Condensed Bold"/>
                <a:ea typeface="Arial Nova Condensed Bold"/>
                <a:cs typeface="Arial Nova Condensed Bold"/>
                <a:sym typeface="Arial Nova Condensed Bold"/>
              </a:rPr>
              <a:t>the most eco-friendly</a:t>
            </a:r>
            <a:r>
              <a:rPr lang="en-US" sz="999" noProof="0" dirty="0">
                <a:solidFill>
                  <a:srgbClr val="000000"/>
                </a:solidFill>
              </a:rPr>
              <a:t> </a:t>
            </a:r>
            <a:r>
              <a:rPr lang="en-US" sz="999" noProof="0" dirty="0">
                <a:solidFill>
                  <a:srgbClr val="000000"/>
                </a:solidFill>
                <a:latin typeface="Arial Nova Condensed"/>
                <a:ea typeface="Arial Nova Condensed"/>
                <a:cs typeface="Arial Nova Condensed"/>
                <a:sym typeface="Arial Nova Condensed"/>
              </a:rPr>
              <a:t>smartphone, i.e. the person with </a:t>
            </a:r>
            <a:r>
              <a:rPr lang="en-US" sz="999" b="1" noProof="0" dirty="0">
                <a:solidFill>
                  <a:srgbClr val="000000"/>
                </a:solidFill>
                <a:latin typeface="Arial Nova Condensed Bold"/>
                <a:ea typeface="Arial Nova Condensed Bold"/>
                <a:cs typeface="Arial Nova Condensed Bold"/>
                <a:sym typeface="Arial Nova Condensed Bold"/>
              </a:rPr>
              <a:t>the most </a:t>
            </a:r>
            <a:r>
              <a:rPr lang="en-US" sz="999" b="1" noProof="0" dirty="0" err="1">
                <a:solidFill>
                  <a:srgbClr val="000000"/>
                </a:solidFill>
                <a:latin typeface="Arial Nova Condensed Bold"/>
                <a:ea typeface="Arial Nova Condensed Bold"/>
                <a:cs typeface="Arial Nova Condensed Bold"/>
                <a:sym typeface="Arial Nova Condensed Bold"/>
              </a:rPr>
              <a:t>Recycl</a:t>
            </a:r>
            <a:r>
              <a:rPr lang="en-US" sz="999" b="1" noProof="0" dirty="0">
                <a:solidFill>
                  <a:srgbClr val="000000"/>
                </a:solidFill>
                <a:latin typeface="Arial Nova Condensed Bold"/>
                <a:ea typeface="Arial Nova Condensed Bold"/>
                <a:cs typeface="Arial Nova Condensed Bold"/>
                <a:sym typeface="Arial Nova Condensed Bold"/>
              </a:rPr>
              <a:t>'</a:t>
            </a:r>
            <a:r>
              <a:rPr lang="en-US" sz="999" noProof="0" dirty="0">
                <a:solidFill>
                  <a:srgbClr val="000000"/>
                </a:solidFill>
                <a:latin typeface="Arial Nova Condensed"/>
                <a:ea typeface="Arial Nova Condensed"/>
                <a:cs typeface="Arial Nova Condensed"/>
                <a:sym typeface="Arial Nova Condensed"/>
              </a:rPr>
              <a:t> cards among all the cards placed on their game “board”. In the event of a tie, </a:t>
            </a:r>
            <a:r>
              <a:rPr lang="en-US" sz="999" b="1" noProof="0" dirty="0">
                <a:solidFill>
                  <a:srgbClr val="000000"/>
                </a:solidFill>
                <a:latin typeface="Arial Nova Condensed Bold"/>
                <a:ea typeface="Arial Nova Condensed Bold"/>
                <a:cs typeface="Arial Nova Condensed Bold"/>
                <a:sym typeface="Arial Nova Condensed Bold"/>
              </a:rPr>
              <a:t>each person concerned gets 2 extra points.</a:t>
            </a:r>
          </a:p>
        </p:txBody>
      </p:sp>
      <p:sp>
        <p:nvSpPr>
          <p:cNvPr id="9" name="TextBox 9"/>
          <p:cNvSpPr txBox="1"/>
          <p:nvPr/>
        </p:nvSpPr>
        <p:spPr>
          <a:xfrm>
            <a:off x="588721" y="1246704"/>
            <a:ext cx="2452929" cy="210699"/>
          </a:xfrm>
          <a:prstGeom prst="rect">
            <a:avLst/>
          </a:prstGeom>
        </p:spPr>
        <p:txBody>
          <a:bodyPr wrap="square" lIns="0" tIns="0" rIns="0" bIns="0" rtlCol="0" anchor="t">
            <a:spAutoFit/>
          </a:bodyPr>
          <a:lstStyle/>
          <a:p>
            <a:pPr algn="ctr">
              <a:lnSpc>
                <a:spcPts val="1819"/>
              </a:lnSpc>
              <a:spcBef>
                <a:spcPct val="0"/>
              </a:spcBef>
            </a:pPr>
            <a:r>
              <a:rPr lang="en-US" sz="1299" b="1" noProof="0" dirty="0">
                <a:solidFill>
                  <a:srgbClr val="000000"/>
                </a:solidFill>
                <a:latin typeface="Arial Nova Condensed Bold"/>
                <a:ea typeface="Arial Nova Condensed Bold"/>
                <a:cs typeface="Arial Nova Condensed Bold"/>
                <a:sym typeface="Arial Nova Condensed Bold"/>
              </a:rPr>
              <a:t>Conditions for the end of the game</a:t>
            </a:r>
          </a:p>
        </p:txBody>
      </p:sp>
      <p:sp>
        <p:nvSpPr>
          <p:cNvPr id="10" name="TextBox 10"/>
          <p:cNvSpPr txBox="1"/>
          <p:nvPr/>
        </p:nvSpPr>
        <p:spPr>
          <a:xfrm>
            <a:off x="588721" y="1585159"/>
            <a:ext cx="4206553" cy="1753750"/>
          </a:xfrm>
          <a:prstGeom prst="rect">
            <a:avLst/>
          </a:prstGeom>
        </p:spPr>
        <p:txBody>
          <a:bodyPr lIns="0" tIns="0" rIns="0" bIns="0" rtlCol="0" anchor="t">
            <a:spAutoFit/>
          </a:bodyPr>
          <a:lstStyle/>
          <a:p>
            <a:pPr algn="just">
              <a:lnSpc>
                <a:spcPts val="1399"/>
              </a:lnSpc>
            </a:pPr>
            <a:r>
              <a:rPr lang="en-US" sz="999" noProof="0" dirty="0">
                <a:solidFill>
                  <a:srgbClr val="000000"/>
                </a:solidFill>
                <a:latin typeface="Arial Nova Condensed"/>
                <a:ea typeface="Arial Nova Condensed"/>
                <a:cs typeface="Arial Nova Condensed"/>
                <a:sym typeface="Arial Nova Condensed"/>
              </a:rPr>
              <a:t>A </a:t>
            </a:r>
            <a:r>
              <a:rPr lang="en-US" sz="999" noProof="0" dirty="0" err="1">
                <a:solidFill>
                  <a:srgbClr val="000000"/>
                </a:solidFill>
                <a:latin typeface="Arial Nova Condensed"/>
                <a:ea typeface="Arial Nova Condensed"/>
                <a:cs typeface="Arial Nova Condensed"/>
                <a:sym typeface="Arial Nova Condensed"/>
              </a:rPr>
              <a:t>PhoneImpact</a:t>
            </a:r>
            <a:r>
              <a:rPr lang="en-US" sz="999" noProof="0" dirty="0">
                <a:solidFill>
                  <a:srgbClr val="000000"/>
                </a:solidFill>
                <a:latin typeface="Arial Nova Condensed"/>
                <a:ea typeface="Arial Nova Condensed"/>
                <a:cs typeface="Arial Nova Condensed"/>
                <a:sym typeface="Arial Nova Condensed"/>
              </a:rPr>
              <a:t> game can end in </a:t>
            </a:r>
            <a:r>
              <a:rPr lang="en-US" sz="999" b="1" noProof="0" dirty="0">
                <a:solidFill>
                  <a:srgbClr val="000000"/>
                </a:solidFill>
                <a:latin typeface="Arial Nova Condensed Bold"/>
                <a:ea typeface="Arial Nova Condensed Bold"/>
                <a:cs typeface="Arial Nova Condensed Bold"/>
                <a:sym typeface="Arial Nova Condensed Bold"/>
              </a:rPr>
              <a:t>3 different ways</a:t>
            </a:r>
            <a:r>
              <a:rPr lang="en-US" sz="999" noProof="0" dirty="0">
                <a:solidFill>
                  <a:srgbClr val="000000"/>
                </a:solidFill>
                <a:latin typeface="Arial Nova Condensed"/>
                <a:ea typeface="Arial Nova Condensed"/>
                <a:cs typeface="Arial Nova Condensed"/>
                <a:sym typeface="Arial Nova Condensed"/>
              </a:rPr>
              <a:t>:</a:t>
            </a:r>
          </a:p>
          <a:p>
            <a:pPr algn="just">
              <a:lnSpc>
                <a:spcPts val="559"/>
              </a:lnSpc>
            </a:pPr>
            <a:endParaRPr lang="en-US" sz="999" noProof="0" dirty="0">
              <a:solidFill>
                <a:srgbClr val="000000"/>
              </a:solidFill>
              <a:latin typeface="Arial Nova Condensed"/>
              <a:ea typeface="Arial Nova Condensed"/>
              <a:cs typeface="Arial Nova Condensed"/>
              <a:sym typeface="Arial Nova Condensed"/>
            </a:endParaRPr>
          </a:p>
          <a:p>
            <a:pPr marL="215899" lvl="1" indent="-107950" algn="just">
              <a:lnSpc>
                <a:spcPts val="1399"/>
              </a:lnSpc>
              <a:buFont typeface="Arial"/>
              <a:buChar char="•"/>
            </a:pPr>
            <a:r>
              <a:rPr lang="en-US" sz="999" noProof="0" dirty="0">
                <a:solidFill>
                  <a:srgbClr val="000000"/>
                </a:solidFill>
                <a:latin typeface="Arial Nova Condensed"/>
                <a:ea typeface="Arial Nova Condensed"/>
                <a:cs typeface="Arial Nova Condensed"/>
                <a:sym typeface="Arial Nova Condensed"/>
              </a:rPr>
              <a:t>If a player manages to make </a:t>
            </a:r>
            <a:r>
              <a:rPr lang="en-US" sz="999" b="1" noProof="0" dirty="0">
                <a:solidFill>
                  <a:srgbClr val="000000"/>
                </a:solidFill>
                <a:latin typeface="Arial Nova Condensed Bold"/>
                <a:ea typeface="Arial Nova Condensed Bold"/>
                <a:cs typeface="Arial Nova Condensed Bold"/>
                <a:sym typeface="Arial Nova Condensed Bold"/>
              </a:rPr>
              <a:t>all 4 components</a:t>
            </a:r>
            <a:r>
              <a:rPr lang="en-US" sz="999" noProof="0" dirty="0">
                <a:solidFill>
                  <a:srgbClr val="000000"/>
                </a:solidFill>
                <a:latin typeface="Arial Nova Condensed"/>
                <a:ea typeface="Arial Nova Condensed"/>
                <a:cs typeface="Arial Nova Condensed"/>
                <a:sym typeface="Arial Nova Condensed"/>
              </a:rPr>
              <a:t> of their smartphone, the game ends on completion of that round.</a:t>
            </a:r>
          </a:p>
          <a:p>
            <a:pPr marL="215899" lvl="1" indent="-107950" algn="just">
              <a:lnSpc>
                <a:spcPts val="1399"/>
              </a:lnSpc>
              <a:buFont typeface="Arial"/>
              <a:buChar char="•"/>
            </a:pPr>
            <a:r>
              <a:rPr lang="en-US" sz="999" noProof="0" dirty="0">
                <a:solidFill>
                  <a:srgbClr val="000000"/>
                </a:solidFill>
                <a:latin typeface="Arial Nova Condensed"/>
                <a:ea typeface="Arial Nova Condensed"/>
                <a:cs typeface="Arial Nova Condensed"/>
                <a:sym typeface="Arial Nova Condensed"/>
              </a:rPr>
              <a:t>If a player </a:t>
            </a:r>
            <a:r>
              <a:rPr lang="en-US" sz="999" b="1" noProof="0" dirty="0">
                <a:solidFill>
                  <a:srgbClr val="000000"/>
                </a:solidFill>
                <a:latin typeface="Arial Nova Condensed Bold"/>
                <a:ea typeface="Arial Nova Condensed Bold"/>
                <a:cs typeface="Arial Nova Condensed Bold"/>
                <a:sym typeface="Arial Nova Condensed Bold"/>
              </a:rPr>
              <a:t>picks up the last Penalty card</a:t>
            </a:r>
            <a:r>
              <a:rPr lang="en-US" sz="999" noProof="0" dirty="0">
                <a:solidFill>
                  <a:srgbClr val="000000"/>
                </a:solidFill>
                <a:latin typeface="Arial Nova Condensed"/>
                <a:ea typeface="Arial Nova Condensed"/>
                <a:cs typeface="Arial Nova Condensed"/>
                <a:sym typeface="Arial Nova Condensed"/>
              </a:rPr>
              <a:t>, the game ends on completion of that round. During that final round, if players choose the </a:t>
            </a:r>
            <a:r>
              <a:rPr lang="en-US" sz="999" b="1" noProof="0" dirty="0">
                <a:solidFill>
                  <a:srgbClr val="000000"/>
                </a:solidFill>
                <a:latin typeface="Arial Nova Condensed Bold"/>
                <a:ea typeface="Arial Nova Condensed Bold"/>
                <a:cs typeface="Arial Nova Condensed Bold"/>
                <a:sym typeface="Arial Nova Condensed Bold"/>
              </a:rPr>
              <a:t>Procure materials </a:t>
            </a:r>
            <a:r>
              <a:rPr lang="en-US" sz="999" noProof="0" dirty="0">
                <a:solidFill>
                  <a:srgbClr val="000000"/>
                </a:solidFill>
                <a:latin typeface="Arial Nova Condensed"/>
                <a:ea typeface="Arial Nova Condensed"/>
                <a:cs typeface="Arial Nova Condensed"/>
                <a:sym typeface="Arial Nova Condensed"/>
              </a:rPr>
              <a:t>action, they can only procure them from </a:t>
            </a:r>
            <a:r>
              <a:rPr lang="en-US" sz="999" b="1" noProof="0" dirty="0" err="1">
                <a:solidFill>
                  <a:srgbClr val="000000"/>
                </a:solidFill>
                <a:latin typeface="Arial Nova Condensed Bold"/>
                <a:ea typeface="Arial Nova Condensed Bold"/>
                <a:cs typeface="Arial Nova Condensed Bold"/>
                <a:sym typeface="Arial Nova Condensed Bold"/>
              </a:rPr>
              <a:t>Recycl</a:t>
            </a:r>
            <a:r>
              <a:rPr lang="en-US" sz="999" b="1" noProof="0" dirty="0">
                <a:solidFill>
                  <a:srgbClr val="000000"/>
                </a:solidFill>
                <a:latin typeface="Arial Nova Condensed Bold"/>
                <a:ea typeface="Arial Nova Condensed Bold"/>
                <a:cs typeface="Arial Nova Condensed Bold"/>
                <a:sym typeface="Arial Nova Condensed Bold"/>
              </a:rPr>
              <a:t>' </a:t>
            </a:r>
            <a:r>
              <a:rPr lang="en-US" sz="999" noProof="0" dirty="0">
                <a:solidFill>
                  <a:srgbClr val="000000"/>
                </a:solidFill>
                <a:latin typeface="Arial Nova Condensed"/>
                <a:ea typeface="Arial Nova Condensed"/>
                <a:cs typeface="Arial Nova Condensed"/>
                <a:sym typeface="Arial Nova Condensed"/>
              </a:rPr>
              <a:t>(since there are no more Penalty cards left in the pile).</a:t>
            </a:r>
          </a:p>
          <a:p>
            <a:pPr marL="215899" lvl="1" indent="-107950" algn="just">
              <a:lnSpc>
                <a:spcPts val="1399"/>
              </a:lnSpc>
              <a:buFont typeface="Arial"/>
              <a:buChar char="•"/>
            </a:pPr>
            <a:r>
              <a:rPr lang="en-US" sz="999" noProof="0" dirty="0">
                <a:solidFill>
                  <a:srgbClr val="000000"/>
                </a:solidFill>
                <a:latin typeface="Arial Nova Condensed"/>
                <a:ea typeface="Arial Nova Condensed"/>
                <a:cs typeface="Arial Nova Condensed"/>
                <a:sym typeface="Arial Nova Condensed"/>
              </a:rPr>
              <a:t>If the </a:t>
            </a:r>
            <a:r>
              <a:rPr lang="en-US" sz="999" b="1" noProof="0" dirty="0">
                <a:solidFill>
                  <a:srgbClr val="000000"/>
                </a:solidFill>
                <a:latin typeface="Arial Nova Condensed Bold"/>
                <a:ea typeface="Arial Nova Condensed Bold"/>
                <a:cs typeface="Arial Nova Condensed Bold"/>
                <a:sym typeface="Arial Nova Condensed Bold"/>
              </a:rPr>
              <a:t>"End of game"</a:t>
            </a:r>
            <a:r>
              <a:rPr lang="en-US" sz="999" noProof="0" dirty="0">
                <a:solidFill>
                  <a:srgbClr val="000000"/>
                </a:solidFill>
                <a:latin typeface="Arial Nova Condensed"/>
                <a:ea typeface="Arial Nova Condensed"/>
                <a:cs typeface="Arial Nova Condensed"/>
                <a:sym typeface="Arial Nova Condensed"/>
              </a:rPr>
              <a:t> Event card is drawn, the game ends immediately.</a:t>
            </a:r>
          </a:p>
          <a:p>
            <a:pPr algn="just">
              <a:lnSpc>
                <a:spcPts val="559"/>
              </a:lnSpc>
            </a:pPr>
            <a:endParaRPr lang="en-US" sz="999" noProof="0" dirty="0">
              <a:solidFill>
                <a:srgbClr val="000000"/>
              </a:solidFill>
              <a:latin typeface="Arial Nova Condensed"/>
              <a:ea typeface="Arial Nova Condensed"/>
              <a:cs typeface="Arial Nova Condensed"/>
              <a:sym typeface="Arial Nova Condensed"/>
            </a:endParaRPr>
          </a:p>
          <a:p>
            <a:pPr algn="just">
              <a:lnSpc>
                <a:spcPts val="1399"/>
              </a:lnSpc>
              <a:spcBef>
                <a:spcPct val="0"/>
              </a:spcBef>
            </a:pPr>
            <a:r>
              <a:rPr lang="en-US" sz="999" b="1" noProof="0" dirty="0">
                <a:solidFill>
                  <a:srgbClr val="000000"/>
                </a:solidFill>
                <a:latin typeface="Arial Nova Condensed Bold"/>
                <a:ea typeface="Arial Nova Condensed Bold"/>
                <a:cs typeface="Arial Nova Condensed Bold"/>
                <a:sym typeface="Arial Nova Condensed Bold"/>
              </a:rPr>
              <a:t>The person with the most points wins the game.</a:t>
            </a:r>
          </a:p>
        </p:txBody>
      </p:sp>
      <p:sp>
        <p:nvSpPr>
          <p:cNvPr id="11" name="TextBox 11"/>
          <p:cNvSpPr txBox="1"/>
          <p:nvPr/>
        </p:nvSpPr>
        <p:spPr>
          <a:xfrm>
            <a:off x="2613200" y="7076925"/>
            <a:ext cx="101600" cy="143722"/>
          </a:xfrm>
          <a:prstGeom prst="rect">
            <a:avLst/>
          </a:prstGeom>
        </p:spPr>
        <p:txBody>
          <a:bodyPr lIns="0" tIns="0" rIns="0" bIns="0" rtlCol="0" anchor="t">
            <a:spAutoFit/>
          </a:bodyPr>
          <a:lstStyle/>
          <a:p>
            <a:pPr algn="ctr">
              <a:lnSpc>
                <a:spcPts val="1120"/>
              </a:lnSpc>
              <a:spcBef>
                <a:spcPct val="0"/>
              </a:spcBef>
            </a:pPr>
            <a:r>
              <a:rPr lang="en-US" sz="800" noProof="0" dirty="0">
                <a:solidFill>
                  <a:srgbClr val="000000"/>
                </a:solidFill>
                <a:latin typeface="Arial Nova Condensed"/>
                <a:ea typeface="Arial Nova Condensed"/>
                <a:cs typeface="Arial Nova Condensed"/>
                <a:sym typeface="Arial Nova Condensed"/>
              </a:rPr>
              <a:t>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1825"/>
            <a:ext cx="5328000" cy="7468175"/>
          </a:xfrm>
          <a:custGeom>
            <a:avLst/>
            <a:gdLst/>
            <a:ahLst/>
            <a:cxnLst/>
            <a:rect l="l" t="t" r="r" b="b"/>
            <a:pathLst>
              <a:path w="5328000" h="7468175">
                <a:moveTo>
                  <a:pt x="0" y="0"/>
                </a:moveTo>
                <a:lnTo>
                  <a:pt x="5328000" y="0"/>
                </a:lnTo>
                <a:lnTo>
                  <a:pt x="5328000" y="7468175"/>
                </a:lnTo>
                <a:lnTo>
                  <a:pt x="0" y="7468175"/>
                </a:lnTo>
                <a:lnTo>
                  <a:pt x="0" y="0"/>
                </a:lnTo>
                <a:close/>
              </a:path>
            </a:pathLst>
          </a:custGeom>
          <a:blipFill>
            <a:blip r:embed="rId2"/>
            <a:stretch>
              <a:fillRect t="-627" b="-627"/>
            </a:stretch>
          </a:blipFill>
        </p:spPr>
        <p:txBody>
          <a:bodyPr/>
          <a:lstStyle/>
          <a:p>
            <a:endParaRPr lang="en-US" noProof="0" dirty="0"/>
          </a:p>
        </p:txBody>
      </p:sp>
      <p:grpSp>
        <p:nvGrpSpPr>
          <p:cNvPr id="3" name="Group 3"/>
          <p:cNvGrpSpPr/>
          <p:nvPr/>
        </p:nvGrpSpPr>
        <p:grpSpPr>
          <a:xfrm>
            <a:off x="532800" y="4756896"/>
            <a:ext cx="4262474" cy="2025741"/>
            <a:chOff x="0" y="0"/>
            <a:chExt cx="2167505" cy="1030107"/>
          </a:xfrm>
        </p:grpSpPr>
        <p:sp>
          <p:nvSpPr>
            <p:cNvPr id="4" name="Freeform 4"/>
            <p:cNvSpPr/>
            <p:nvPr/>
          </p:nvSpPr>
          <p:spPr>
            <a:xfrm>
              <a:off x="0" y="0"/>
              <a:ext cx="2167505" cy="1030107"/>
            </a:xfrm>
            <a:custGeom>
              <a:avLst/>
              <a:gdLst/>
              <a:ahLst/>
              <a:cxnLst/>
              <a:rect l="l" t="t" r="r" b="b"/>
              <a:pathLst>
                <a:path w="2167505" h="1030107">
                  <a:moveTo>
                    <a:pt x="16347" y="0"/>
                  </a:moveTo>
                  <a:lnTo>
                    <a:pt x="2151158" y="0"/>
                  </a:lnTo>
                  <a:cubicBezTo>
                    <a:pt x="2155493" y="0"/>
                    <a:pt x="2159651" y="1722"/>
                    <a:pt x="2162717" y="4788"/>
                  </a:cubicBezTo>
                  <a:cubicBezTo>
                    <a:pt x="2165782" y="7853"/>
                    <a:pt x="2167505" y="12011"/>
                    <a:pt x="2167505" y="16347"/>
                  </a:cubicBezTo>
                  <a:lnTo>
                    <a:pt x="2167505" y="1013760"/>
                  </a:lnTo>
                  <a:cubicBezTo>
                    <a:pt x="2167505" y="1022788"/>
                    <a:pt x="2160186" y="1030107"/>
                    <a:pt x="2151158" y="1030107"/>
                  </a:cubicBezTo>
                  <a:lnTo>
                    <a:pt x="16347" y="1030107"/>
                  </a:lnTo>
                  <a:cubicBezTo>
                    <a:pt x="12011" y="1030107"/>
                    <a:pt x="7853" y="1028384"/>
                    <a:pt x="4788" y="1025319"/>
                  </a:cubicBezTo>
                  <a:cubicBezTo>
                    <a:pt x="1722" y="1022253"/>
                    <a:pt x="0" y="1018095"/>
                    <a:pt x="0" y="1013760"/>
                  </a:cubicBezTo>
                  <a:lnTo>
                    <a:pt x="0" y="16347"/>
                  </a:lnTo>
                  <a:cubicBezTo>
                    <a:pt x="0" y="12011"/>
                    <a:pt x="1722" y="7853"/>
                    <a:pt x="4788" y="4788"/>
                  </a:cubicBezTo>
                  <a:cubicBezTo>
                    <a:pt x="7853" y="1722"/>
                    <a:pt x="12011" y="0"/>
                    <a:pt x="16347" y="0"/>
                  </a:cubicBezTo>
                  <a:close/>
                </a:path>
              </a:pathLst>
            </a:custGeom>
            <a:solidFill>
              <a:srgbClr val="D9D9D9">
                <a:alpha val="60000"/>
              </a:srgbClr>
            </a:solidFill>
          </p:spPr>
          <p:txBody>
            <a:bodyPr/>
            <a:lstStyle/>
            <a:p>
              <a:endParaRPr lang="en-US" noProof="0" dirty="0"/>
            </a:p>
          </p:txBody>
        </p:sp>
        <p:sp>
          <p:nvSpPr>
            <p:cNvPr id="5" name="TextBox 5"/>
            <p:cNvSpPr txBox="1"/>
            <p:nvPr/>
          </p:nvSpPr>
          <p:spPr>
            <a:xfrm>
              <a:off x="0" y="-38100"/>
              <a:ext cx="2167505" cy="1068207"/>
            </a:xfrm>
            <a:prstGeom prst="rect">
              <a:avLst/>
            </a:prstGeom>
          </p:spPr>
          <p:txBody>
            <a:bodyPr lIns="50800" tIns="50800" rIns="50800" bIns="50800" rtlCol="0" anchor="ctr"/>
            <a:lstStyle/>
            <a:p>
              <a:pPr algn="ctr">
                <a:lnSpc>
                  <a:spcPts val="1819"/>
                </a:lnSpc>
              </a:pPr>
              <a:endParaRPr lang="en-US" noProof="0" dirty="0"/>
            </a:p>
          </p:txBody>
        </p:sp>
      </p:grpSp>
      <p:grpSp>
        <p:nvGrpSpPr>
          <p:cNvPr id="6" name="Group 6"/>
          <p:cNvGrpSpPr/>
          <p:nvPr/>
        </p:nvGrpSpPr>
        <p:grpSpPr>
          <a:xfrm>
            <a:off x="560649" y="4680000"/>
            <a:ext cx="642529" cy="482767"/>
            <a:chOff x="0" y="0"/>
            <a:chExt cx="326732" cy="245491"/>
          </a:xfrm>
        </p:grpSpPr>
        <p:sp>
          <p:nvSpPr>
            <p:cNvPr id="7" name="Freeform 7"/>
            <p:cNvSpPr/>
            <p:nvPr/>
          </p:nvSpPr>
          <p:spPr>
            <a:xfrm>
              <a:off x="0" y="0"/>
              <a:ext cx="326732" cy="245491"/>
            </a:xfrm>
            <a:custGeom>
              <a:avLst/>
              <a:gdLst/>
              <a:ahLst/>
              <a:cxnLst/>
              <a:rect l="l" t="t" r="r" b="b"/>
              <a:pathLst>
                <a:path w="326732" h="245491">
                  <a:moveTo>
                    <a:pt x="108442" y="0"/>
                  </a:moveTo>
                  <a:lnTo>
                    <a:pt x="218290" y="0"/>
                  </a:lnTo>
                  <a:cubicBezTo>
                    <a:pt x="247050" y="0"/>
                    <a:pt x="274633" y="11425"/>
                    <a:pt x="294970" y="31762"/>
                  </a:cubicBezTo>
                  <a:cubicBezTo>
                    <a:pt x="315307" y="52099"/>
                    <a:pt x="326732" y="79682"/>
                    <a:pt x="326732" y="108442"/>
                  </a:cubicBezTo>
                  <a:lnTo>
                    <a:pt x="326732" y="137049"/>
                  </a:lnTo>
                  <a:cubicBezTo>
                    <a:pt x="326732" y="165810"/>
                    <a:pt x="315307" y="193392"/>
                    <a:pt x="294970" y="213729"/>
                  </a:cubicBezTo>
                  <a:cubicBezTo>
                    <a:pt x="274633" y="234066"/>
                    <a:pt x="247050" y="245491"/>
                    <a:pt x="218290" y="245491"/>
                  </a:cubicBezTo>
                  <a:lnTo>
                    <a:pt x="108442" y="245491"/>
                  </a:lnTo>
                  <a:cubicBezTo>
                    <a:pt x="79682" y="245491"/>
                    <a:pt x="52099" y="234066"/>
                    <a:pt x="31762" y="213729"/>
                  </a:cubicBezTo>
                  <a:cubicBezTo>
                    <a:pt x="11425" y="193392"/>
                    <a:pt x="0" y="165810"/>
                    <a:pt x="0" y="137049"/>
                  </a:cubicBezTo>
                  <a:lnTo>
                    <a:pt x="0" y="108442"/>
                  </a:lnTo>
                  <a:cubicBezTo>
                    <a:pt x="0" y="79682"/>
                    <a:pt x="11425" y="52099"/>
                    <a:pt x="31762" y="31762"/>
                  </a:cubicBezTo>
                  <a:cubicBezTo>
                    <a:pt x="52099" y="11425"/>
                    <a:pt x="79682" y="0"/>
                    <a:pt x="108442" y="0"/>
                  </a:cubicBezTo>
                  <a:close/>
                </a:path>
              </a:pathLst>
            </a:custGeom>
            <a:solidFill>
              <a:srgbClr val="000000">
                <a:alpha val="0"/>
              </a:srgbClr>
            </a:solidFill>
            <a:ln cap="sq">
              <a:noFill/>
              <a:prstDash val="solid"/>
              <a:miter/>
            </a:ln>
          </p:spPr>
          <p:txBody>
            <a:bodyPr/>
            <a:lstStyle/>
            <a:p>
              <a:endParaRPr lang="en-US" noProof="0" dirty="0"/>
            </a:p>
          </p:txBody>
        </p:sp>
        <p:sp>
          <p:nvSpPr>
            <p:cNvPr id="8" name="TextBox 8"/>
            <p:cNvSpPr txBox="1"/>
            <p:nvPr/>
          </p:nvSpPr>
          <p:spPr>
            <a:xfrm>
              <a:off x="0" y="95250"/>
              <a:ext cx="326732" cy="150241"/>
            </a:xfrm>
            <a:prstGeom prst="rect">
              <a:avLst/>
            </a:prstGeom>
          </p:spPr>
          <p:txBody>
            <a:bodyPr lIns="0" tIns="0" rIns="0" bIns="0" rtlCol="0" anchor="ctr"/>
            <a:lstStyle/>
            <a:p>
              <a:pPr algn="l">
                <a:lnSpc>
                  <a:spcPts val="754"/>
                </a:lnSpc>
              </a:pPr>
              <a:r>
                <a:rPr lang="en-US" sz="1509" b="1" noProof="0" dirty="0">
                  <a:solidFill>
                    <a:srgbClr val="000000"/>
                  </a:solidFill>
                  <a:latin typeface="Arial Nova Condensed Bold"/>
                  <a:ea typeface="Arial Nova Condensed Bold"/>
                  <a:cs typeface="Arial Nova Condensed Bold"/>
                  <a:sym typeface="Arial Nova Condensed Bold"/>
                </a:rPr>
                <a:t>Credits</a:t>
              </a:r>
            </a:p>
          </p:txBody>
        </p:sp>
      </p:grpSp>
      <p:sp>
        <p:nvSpPr>
          <p:cNvPr id="9" name="TextBox 9"/>
          <p:cNvSpPr txBox="1"/>
          <p:nvPr/>
        </p:nvSpPr>
        <p:spPr>
          <a:xfrm>
            <a:off x="560649" y="5056950"/>
            <a:ext cx="4206553" cy="2126031"/>
          </a:xfrm>
          <a:prstGeom prst="rect">
            <a:avLst/>
          </a:prstGeom>
        </p:spPr>
        <p:txBody>
          <a:bodyPr lIns="0" tIns="0" rIns="0" bIns="0" rtlCol="0" anchor="t">
            <a:spAutoFit/>
          </a:bodyPr>
          <a:lstStyle/>
          <a:p>
            <a:pPr algn="just">
              <a:lnSpc>
                <a:spcPts val="1260"/>
              </a:lnSpc>
            </a:pPr>
            <a:r>
              <a:rPr lang="en-US" sz="900" b="1" noProof="0" dirty="0">
                <a:solidFill>
                  <a:srgbClr val="000000"/>
                </a:solidFill>
                <a:latin typeface="Arial Nova Condensed Bold"/>
                <a:ea typeface="Arial Nova Condensed Bold"/>
                <a:cs typeface="Arial Nova Condensed Bold"/>
                <a:sym typeface="Arial Nova Condensed Bold"/>
              </a:rPr>
              <a:t>Game creators:</a:t>
            </a:r>
          </a:p>
          <a:p>
            <a:pPr marL="194310" lvl="1" indent="-97155" algn="just">
              <a:lnSpc>
                <a:spcPts val="1260"/>
              </a:lnSpc>
              <a:buFont typeface="Arial"/>
              <a:buChar char="•"/>
            </a:pPr>
            <a:r>
              <a:rPr lang="en-US" sz="900" noProof="0" dirty="0">
                <a:solidFill>
                  <a:srgbClr val="000000"/>
                </a:solidFill>
                <a:latin typeface="Arial Nova Condensed"/>
                <a:ea typeface="Arial Nova Condensed"/>
                <a:cs typeface="Arial Nova Condensed"/>
                <a:sym typeface="Arial Nova Condensed"/>
              </a:rPr>
              <a:t>The </a:t>
            </a:r>
            <a:r>
              <a:rPr lang="en-US" sz="900" noProof="0" dirty="0" err="1">
                <a:solidFill>
                  <a:srgbClr val="000000"/>
                </a:solidFill>
                <a:latin typeface="Arial Nova Condensed"/>
                <a:ea typeface="Arial Nova Condensed"/>
                <a:cs typeface="Arial Nova Condensed"/>
                <a:sym typeface="Arial Nova Condensed"/>
              </a:rPr>
              <a:t>Inria</a:t>
            </a:r>
            <a:r>
              <a:rPr lang="en-US" sz="900" noProof="0" dirty="0">
                <a:solidFill>
                  <a:srgbClr val="000000"/>
                </a:solidFill>
                <a:latin typeface="Arial Nova Condensed"/>
                <a:ea typeface="Arial Nova Condensed"/>
                <a:cs typeface="Arial Nova Condensed"/>
                <a:sym typeface="Arial Nova Condensed"/>
              </a:rPr>
              <a:t> Learning Lab Teaching Team: </a:t>
            </a:r>
            <a:r>
              <a:rPr lang="en-US" sz="900" noProof="0" dirty="0" err="1">
                <a:solidFill>
                  <a:srgbClr val="000000"/>
                </a:solidFill>
                <a:latin typeface="Arial Nova Condensed"/>
                <a:ea typeface="Arial Nova Condensed"/>
                <a:cs typeface="Arial Nova Condensed"/>
                <a:sym typeface="Arial Nova Condensed"/>
              </a:rPr>
              <a:t>Sherazade</a:t>
            </a:r>
            <a:r>
              <a:rPr lang="en-US" sz="900" noProof="0" dirty="0">
                <a:solidFill>
                  <a:srgbClr val="000000"/>
                </a:solidFill>
                <a:latin typeface="Arial Nova Condensed"/>
                <a:ea typeface="Arial Nova Condensed"/>
                <a:cs typeface="Arial Nova Condensed"/>
                <a:sym typeface="Arial Nova Condensed"/>
              </a:rPr>
              <a:t> </a:t>
            </a:r>
            <a:r>
              <a:rPr lang="en-US" sz="900" noProof="0" dirty="0" err="1">
                <a:solidFill>
                  <a:srgbClr val="000000"/>
                </a:solidFill>
                <a:latin typeface="Arial Nova Condensed"/>
                <a:ea typeface="Arial Nova Condensed"/>
                <a:cs typeface="Arial Nova Condensed"/>
                <a:sym typeface="Arial Nova Condensed"/>
              </a:rPr>
              <a:t>Djeballah</a:t>
            </a:r>
            <a:r>
              <a:rPr lang="en-US" sz="900" noProof="0" dirty="0">
                <a:solidFill>
                  <a:srgbClr val="000000"/>
                </a:solidFill>
                <a:latin typeface="Arial Nova Condensed"/>
                <a:ea typeface="Arial Nova Condensed"/>
                <a:cs typeface="Arial Nova Condensed"/>
                <a:sym typeface="Arial Nova Condensed"/>
              </a:rPr>
              <a:t>, Laurence Farhi, Aurélie </a:t>
            </a:r>
            <a:r>
              <a:rPr lang="en-US" sz="900" noProof="0" dirty="0" err="1">
                <a:solidFill>
                  <a:srgbClr val="000000"/>
                </a:solidFill>
                <a:latin typeface="Arial Nova Condensed"/>
                <a:ea typeface="Arial Nova Condensed"/>
                <a:cs typeface="Arial Nova Condensed"/>
                <a:sym typeface="Arial Nova Condensed"/>
              </a:rPr>
              <a:t>Lagarrigue</a:t>
            </a:r>
            <a:r>
              <a:rPr lang="en-US" sz="900" noProof="0" dirty="0">
                <a:solidFill>
                  <a:srgbClr val="000000"/>
                </a:solidFill>
                <a:latin typeface="Arial Nova Condensed"/>
                <a:ea typeface="Arial Nova Condensed"/>
                <a:cs typeface="Arial Nova Condensed"/>
                <a:sym typeface="Arial Nova Condensed"/>
              </a:rPr>
              <a:t>, Madeline Montigny, Benoit </a:t>
            </a:r>
            <a:r>
              <a:rPr lang="en-US" sz="900" noProof="0" dirty="0" err="1">
                <a:solidFill>
                  <a:srgbClr val="000000"/>
                </a:solidFill>
                <a:latin typeface="Arial Nova Condensed"/>
                <a:ea typeface="Arial Nova Condensed"/>
                <a:cs typeface="Arial Nova Condensed"/>
                <a:sym typeface="Arial Nova Condensed"/>
              </a:rPr>
              <a:t>Rospars</a:t>
            </a:r>
            <a:endParaRPr lang="en-US" sz="900" noProof="0" dirty="0">
              <a:solidFill>
                <a:srgbClr val="000000"/>
              </a:solidFill>
              <a:latin typeface="Arial Nova Condensed"/>
              <a:ea typeface="Arial Nova Condensed"/>
              <a:cs typeface="Arial Nova Condensed"/>
              <a:sym typeface="Arial Nova Condensed"/>
            </a:endParaRPr>
          </a:p>
          <a:p>
            <a:pPr marL="194310" lvl="1" indent="-97155" algn="just">
              <a:lnSpc>
                <a:spcPts val="1260"/>
              </a:lnSpc>
              <a:buFont typeface="Arial"/>
              <a:buChar char="•"/>
            </a:pPr>
            <a:r>
              <a:rPr lang="en-US" sz="900" noProof="0" dirty="0">
                <a:solidFill>
                  <a:srgbClr val="000000"/>
                </a:solidFill>
                <a:latin typeface="Arial Nova Condensed"/>
                <a:ea typeface="Arial Nova Condensed"/>
                <a:cs typeface="Arial Nova Condensed"/>
                <a:sym typeface="Arial Nova Condensed"/>
              </a:rPr>
              <a:t>Developer: Nathan Viaud</a:t>
            </a:r>
          </a:p>
          <a:p>
            <a:pPr marL="194310" lvl="1" indent="-97155" algn="just">
              <a:lnSpc>
                <a:spcPts val="1260"/>
              </a:lnSpc>
              <a:buFont typeface="Arial"/>
              <a:buChar char="•"/>
            </a:pPr>
            <a:r>
              <a:rPr lang="en-US" sz="900" noProof="0" dirty="0">
                <a:solidFill>
                  <a:srgbClr val="000000"/>
                </a:solidFill>
                <a:latin typeface="Arial Nova Condensed"/>
                <a:ea typeface="Arial Nova Condensed"/>
                <a:cs typeface="Arial Nova Condensed"/>
                <a:sym typeface="Arial Nova Condensed"/>
              </a:rPr>
              <a:t>Scientific experts: Benjamin </a:t>
            </a:r>
            <a:r>
              <a:rPr lang="en-US" sz="900" noProof="0" dirty="0" err="1">
                <a:solidFill>
                  <a:srgbClr val="000000"/>
                </a:solidFill>
                <a:latin typeface="Arial Nova Condensed"/>
                <a:ea typeface="Arial Nova Condensed"/>
                <a:cs typeface="Arial Nova Condensed"/>
                <a:sym typeface="Arial Nova Condensed"/>
              </a:rPr>
              <a:t>Ninassi</a:t>
            </a:r>
            <a:r>
              <a:rPr lang="en-US" sz="900" noProof="0" dirty="0">
                <a:solidFill>
                  <a:srgbClr val="000000"/>
                </a:solidFill>
                <a:latin typeface="Arial Nova Condensed"/>
                <a:ea typeface="Arial Nova Condensed"/>
                <a:cs typeface="Arial Nova Condensed"/>
                <a:sym typeface="Arial Nova Condensed"/>
              </a:rPr>
              <a:t> (Deputy Head of </a:t>
            </a:r>
            <a:r>
              <a:rPr lang="en-US" sz="900" noProof="0" dirty="0" err="1">
                <a:solidFill>
                  <a:srgbClr val="000000"/>
                </a:solidFill>
                <a:latin typeface="Arial Nova Condensed"/>
                <a:ea typeface="Arial Nova Condensed"/>
                <a:cs typeface="Arial Nova Condensed"/>
                <a:sym typeface="Arial Nova Condensed"/>
              </a:rPr>
              <a:t>Inria's</a:t>
            </a:r>
            <a:r>
              <a:rPr lang="en-US" sz="900" noProof="0" dirty="0">
                <a:solidFill>
                  <a:srgbClr val="000000"/>
                </a:solidFill>
                <a:latin typeface="Arial Nova Condensed"/>
                <a:ea typeface="Arial Nova Condensed"/>
                <a:cs typeface="Arial Nova Condensed"/>
                <a:sym typeface="Arial Nova Condensed"/>
              </a:rPr>
              <a:t> Digital and Environment program) and Sophie Quinton (Researcher at </a:t>
            </a:r>
            <a:r>
              <a:rPr lang="en-US" sz="900" noProof="0" dirty="0" err="1">
                <a:solidFill>
                  <a:srgbClr val="000000"/>
                </a:solidFill>
                <a:latin typeface="Arial Nova Condensed"/>
                <a:ea typeface="Arial Nova Condensed"/>
                <a:cs typeface="Arial Nova Condensed"/>
                <a:sym typeface="Arial Nova Condensed"/>
              </a:rPr>
              <a:t>Inria</a:t>
            </a:r>
            <a:r>
              <a:rPr lang="en-US" sz="900" noProof="0" dirty="0">
                <a:solidFill>
                  <a:srgbClr val="000000"/>
                </a:solidFill>
                <a:latin typeface="Arial Nova Condensed"/>
                <a:ea typeface="Arial Nova Condensed"/>
                <a:cs typeface="Arial Nova Condensed"/>
                <a:sym typeface="Arial Nova Condensed"/>
              </a:rPr>
              <a:t>)</a:t>
            </a:r>
          </a:p>
          <a:p>
            <a:pPr algn="just">
              <a:lnSpc>
                <a:spcPts val="1260"/>
              </a:lnSpc>
            </a:pPr>
            <a:r>
              <a:rPr lang="en-US" sz="900" b="1" noProof="0" dirty="0">
                <a:solidFill>
                  <a:srgbClr val="000000"/>
                </a:solidFill>
                <a:latin typeface="Arial Nova Condensed Bold"/>
                <a:ea typeface="Arial Nova Condensed Bold"/>
                <a:cs typeface="Arial Nova Condensed Bold"/>
                <a:sym typeface="Arial Nova Condensed Bold"/>
              </a:rPr>
              <a:t>Graphics:</a:t>
            </a:r>
            <a:r>
              <a:rPr lang="en-US" sz="900" noProof="0" dirty="0">
                <a:solidFill>
                  <a:srgbClr val="000000"/>
                </a:solidFill>
                <a:latin typeface="Arial Nova Condensed"/>
                <a:ea typeface="Arial Nova Condensed"/>
                <a:cs typeface="Arial Nova Condensed"/>
                <a:sym typeface="Arial Nova Condensed"/>
              </a:rPr>
              <a:t> Donovann Bonnet</a:t>
            </a:r>
          </a:p>
          <a:p>
            <a:pPr algn="just">
              <a:lnSpc>
                <a:spcPts val="1120"/>
              </a:lnSpc>
            </a:pPr>
            <a:r>
              <a:rPr lang="en-US" sz="800" noProof="0" dirty="0">
                <a:solidFill>
                  <a:srgbClr val="000000"/>
                </a:solidFill>
                <a:latin typeface="Arial Nova Condensed"/>
                <a:ea typeface="Arial Nova Condensed"/>
                <a:cs typeface="Arial Nova Condensed"/>
                <a:sym typeface="Arial Nova Condensed"/>
              </a:rPr>
              <a:t> </a:t>
            </a:r>
          </a:p>
          <a:p>
            <a:pPr algn="just">
              <a:lnSpc>
                <a:spcPts val="1260"/>
              </a:lnSpc>
            </a:pPr>
            <a:r>
              <a:rPr lang="en-US" sz="900" b="1" noProof="0" dirty="0">
                <a:solidFill>
                  <a:srgbClr val="000000"/>
                </a:solidFill>
                <a:latin typeface="Arial Nova Condensed Bold"/>
                <a:ea typeface="Arial Nova Condensed Bold"/>
                <a:cs typeface="Arial Nova Condensed Bold"/>
                <a:sym typeface="Arial Nova Condensed Bold"/>
              </a:rPr>
              <a:t>Acknowledgements: </a:t>
            </a:r>
            <a:r>
              <a:rPr lang="en-US" sz="900" noProof="0" dirty="0">
                <a:solidFill>
                  <a:srgbClr val="000000"/>
                </a:solidFill>
                <a:latin typeface="Arial Nova Condensed"/>
                <a:ea typeface="Arial Nova Condensed"/>
                <a:cs typeface="Arial Nova Condensed"/>
                <a:sym typeface="Arial Nova Condensed"/>
              </a:rPr>
              <a:t>Suzon </a:t>
            </a:r>
            <a:r>
              <a:rPr lang="en-US" sz="900" noProof="0" dirty="0" err="1">
                <a:solidFill>
                  <a:srgbClr val="000000"/>
                </a:solidFill>
                <a:latin typeface="Arial Nova Condensed"/>
                <a:ea typeface="Arial Nova Condensed"/>
                <a:cs typeface="Arial Nova Condensed"/>
                <a:sym typeface="Arial Nova Condensed"/>
              </a:rPr>
              <a:t>Beaussant</a:t>
            </a:r>
            <a:r>
              <a:rPr lang="en-US" sz="900" noProof="0" dirty="0">
                <a:solidFill>
                  <a:srgbClr val="000000"/>
                </a:solidFill>
                <a:latin typeface="Arial Nova Condensed"/>
                <a:ea typeface="Arial Nova Condensed"/>
                <a:cs typeface="Arial Nova Condensed"/>
                <a:sym typeface="Arial Nova Condensed"/>
              </a:rPr>
              <a:t> (Serious Game Designer), STIP Department </a:t>
            </a:r>
            <a:r>
              <a:rPr lang="en-US" sz="900" noProof="0" dirty="0" err="1">
                <a:solidFill>
                  <a:srgbClr val="000000"/>
                </a:solidFill>
                <a:latin typeface="Arial Nova Condensed"/>
                <a:ea typeface="Arial Nova Condensed"/>
                <a:cs typeface="Arial Nova Condensed"/>
                <a:sym typeface="Arial Nova Condensed"/>
              </a:rPr>
              <a:t>Inria</a:t>
            </a:r>
            <a:r>
              <a:rPr lang="en-US" sz="900" noProof="0" dirty="0">
                <a:solidFill>
                  <a:srgbClr val="000000"/>
                </a:solidFill>
                <a:latin typeface="Arial Nova Condensed"/>
                <a:ea typeface="Arial Nova Condensed"/>
                <a:cs typeface="Arial Nova Condensed"/>
                <a:sym typeface="Arial Nova Condensed"/>
              </a:rPr>
              <a:t> Grenoble</a:t>
            </a:r>
          </a:p>
          <a:p>
            <a:pPr algn="just">
              <a:lnSpc>
                <a:spcPts val="1260"/>
              </a:lnSpc>
            </a:pPr>
            <a:endParaRPr lang="en-US" sz="900" noProof="0" dirty="0">
              <a:solidFill>
                <a:srgbClr val="000000"/>
              </a:solidFill>
              <a:latin typeface="Arial Nova Condensed"/>
              <a:ea typeface="Arial Nova Condensed"/>
              <a:cs typeface="Arial Nova Condensed"/>
              <a:sym typeface="Arial Nova Condensed"/>
            </a:endParaRPr>
          </a:p>
          <a:p>
            <a:pPr algn="just">
              <a:lnSpc>
                <a:spcPts val="1260"/>
              </a:lnSpc>
              <a:spcBef>
                <a:spcPct val="0"/>
              </a:spcBef>
            </a:pPr>
            <a:r>
              <a:rPr lang="en-US" sz="900" noProof="0" dirty="0">
                <a:solidFill>
                  <a:srgbClr val="000000"/>
                </a:solidFill>
                <a:latin typeface="Arial Nova Condensed"/>
                <a:ea typeface="Arial Nova Condensed"/>
                <a:cs typeface="Arial Nova Condensed"/>
                <a:sym typeface="Arial Nova Condensed"/>
              </a:rPr>
              <a:t>With</a:t>
            </a:r>
            <a:r>
              <a:rPr lang="en-US" sz="900" b="1" noProof="0" dirty="0">
                <a:solidFill>
                  <a:srgbClr val="000000"/>
                </a:solidFill>
                <a:latin typeface="Arial Nova Condensed Bold"/>
                <a:ea typeface="Arial Nova Condensed Bold"/>
                <a:cs typeface="Arial Nova Condensed Bold"/>
                <a:sym typeface="Arial Nova Condensed Bold"/>
              </a:rPr>
              <a:t> the support</a:t>
            </a:r>
            <a:r>
              <a:rPr lang="en-US" sz="900" noProof="0" dirty="0">
                <a:solidFill>
                  <a:srgbClr val="000000"/>
                </a:solidFill>
                <a:latin typeface="Arial Nova Condensed"/>
                <a:ea typeface="Arial Nova Condensed"/>
                <a:cs typeface="Arial Nova Condensed"/>
                <a:sym typeface="Arial Nova Condensed"/>
              </a:rPr>
              <a:t> of the French Ministry of Culture, which provided funding for the game boxes.</a:t>
            </a:r>
          </a:p>
        </p:txBody>
      </p:sp>
      <p:sp>
        <p:nvSpPr>
          <p:cNvPr id="10" name="Freeform 10"/>
          <p:cNvSpPr/>
          <p:nvPr/>
        </p:nvSpPr>
        <p:spPr>
          <a:xfrm>
            <a:off x="2316463" y="7191287"/>
            <a:ext cx="695074" cy="244563"/>
          </a:xfrm>
          <a:custGeom>
            <a:avLst/>
            <a:gdLst/>
            <a:ahLst/>
            <a:cxnLst/>
            <a:rect l="l" t="t" r="r" b="b"/>
            <a:pathLst>
              <a:path w="695074" h="244563">
                <a:moveTo>
                  <a:pt x="0" y="0"/>
                </a:moveTo>
                <a:lnTo>
                  <a:pt x="695074" y="0"/>
                </a:lnTo>
                <a:lnTo>
                  <a:pt x="695074" y="244563"/>
                </a:lnTo>
                <a:lnTo>
                  <a:pt x="0" y="244563"/>
                </a:lnTo>
                <a:lnTo>
                  <a:pt x="0" y="0"/>
                </a:lnTo>
                <a:close/>
              </a:path>
            </a:pathLst>
          </a:custGeom>
          <a:blipFill>
            <a:blip r:embed="rId3"/>
            <a:stretch>
              <a:fillRect/>
            </a:stretch>
          </a:blipFill>
        </p:spPr>
        <p:txBody>
          <a:bodyPr/>
          <a:lstStyle/>
          <a:p>
            <a:endParaRPr lang="en-US" noProof="0" dirty="0"/>
          </a:p>
        </p:txBody>
      </p:sp>
      <p:grpSp>
        <p:nvGrpSpPr>
          <p:cNvPr id="11" name="Group 11"/>
          <p:cNvGrpSpPr/>
          <p:nvPr/>
        </p:nvGrpSpPr>
        <p:grpSpPr>
          <a:xfrm>
            <a:off x="917238" y="532800"/>
            <a:ext cx="3381980" cy="482775"/>
            <a:chOff x="0" y="0"/>
            <a:chExt cx="1719735" cy="245491"/>
          </a:xfrm>
        </p:grpSpPr>
        <p:sp>
          <p:nvSpPr>
            <p:cNvPr id="12" name="Freeform 12"/>
            <p:cNvSpPr/>
            <p:nvPr/>
          </p:nvSpPr>
          <p:spPr>
            <a:xfrm>
              <a:off x="0" y="0"/>
              <a:ext cx="1719735" cy="245491"/>
            </a:xfrm>
            <a:custGeom>
              <a:avLst/>
              <a:gdLst/>
              <a:ahLst/>
              <a:cxnLst/>
              <a:rect l="l" t="t" r="r" b="b"/>
              <a:pathLst>
                <a:path w="1719735" h="245491">
                  <a:moveTo>
                    <a:pt x="20603" y="0"/>
                  </a:moveTo>
                  <a:lnTo>
                    <a:pt x="1699133" y="0"/>
                  </a:lnTo>
                  <a:cubicBezTo>
                    <a:pt x="1704597" y="0"/>
                    <a:pt x="1709837" y="2171"/>
                    <a:pt x="1713701" y="6034"/>
                  </a:cubicBezTo>
                  <a:cubicBezTo>
                    <a:pt x="1717565" y="9898"/>
                    <a:pt x="1719735" y="15138"/>
                    <a:pt x="1719735" y="20603"/>
                  </a:cubicBezTo>
                  <a:lnTo>
                    <a:pt x="1719735" y="224889"/>
                  </a:lnTo>
                  <a:cubicBezTo>
                    <a:pt x="1719735" y="236267"/>
                    <a:pt x="1710511" y="245491"/>
                    <a:pt x="1699133" y="245491"/>
                  </a:cubicBezTo>
                  <a:lnTo>
                    <a:pt x="20603" y="245491"/>
                  </a:lnTo>
                  <a:cubicBezTo>
                    <a:pt x="9224" y="245491"/>
                    <a:pt x="0" y="236267"/>
                    <a:pt x="0" y="224889"/>
                  </a:cubicBezTo>
                  <a:lnTo>
                    <a:pt x="0" y="20603"/>
                  </a:lnTo>
                  <a:cubicBezTo>
                    <a:pt x="0" y="9224"/>
                    <a:pt x="9224" y="0"/>
                    <a:pt x="20603" y="0"/>
                  </a:cubicBezTo>
                  <a:close/>
                </a:path>
              </a:pathLst>
            </a:custGeom>
            <a:solidFill>
              <a:srgbClr val="000000">
                <a:alpha val="0"/>
              </a:srgbClr>
            </a:solidFill>
            <a:ln w="28575" cap="sq">
              <a:solidFill>
                <a:srgbClr val="000000"/>
              </a:solidFill>
              <a:prstDash val="solid"/>
              <a:miter/>
            </a:ln>
          </p:spPr>
          <p:txBody>
            <a:bodyPr/>
            <a:lstStyle/>
            <a:p>
              <a:endParaRPr lang="en-US" noProof="0" dirty="0"/>
            </a:p>
          </p:txBody>
        </p:sp>
        <p:sp>
          <p:nvSpPr>
            <p:cNvPr id="13" name="TextBox 13"/>
            <p:cNvSpPr txBox="1"/>
            <p:nvPr/>
          </p:nvSpPr>
          <p:spPr>
            <a:xfrm>
              <a:off x="0" y="104775"/>
              <a:ext cx="1719735" cy="140716"/>
            </a:xfrm>
            <a:prstGeom prst="rect">
              <a:avLst/>
            </a:prstGeom>
          </p:spPr>
          <p:txBody>
            <a:bodyPr lIns="0" tIns="0" rIns="0" bIns="0" rtlCol="0" anchor="ctr"/>
            <a:lstStyle/>
            <a:p>
              <a:pPr algn="ctr">
                <a:lnSpc>
                  <a:spcPts val="854"/>
                </a:lnSpc>
              </a:pPr>
              <a:r>
                <a:rPr lang="en-US" sz="1709" b="1" noProof="0" dirty="0">
                  <a:solidFill>
                    <a:srgbClr val="000000"/>
                  </a:solidFill>
                  <a:latin typeface="Arial Nova Condensed Bold"/>
                  <a:ea typeface="Arial Nova Condensed Bold"/>
                  <a:cs typeface="Arial Nova Condensed Bold"/>
                  <a:sym typeface="Arial Nova Condensed Bold"/>
                </a:rPr>
                <a:t>7. To find out more</a:t>
              </a:r>
            </a:p>
          </p:txBody>
        </p:sp>
      </p:grpSp>
      <p:sp>
        <p:nvSpPr>
          <p:cNvPr id="14" name="Freeform 14"/>
          <p:cNvSpPr/>
          <p:nvPr/>
        </p:nvSpPr>
        <p:spPr>
          <a:xfrm>
            <a:off x="1869773" y="2945302"/>
            <a:ext cx="1588455" cy="1676057"/>
          </a:xfrm>
          <a:custGeom>
            <a:avLst/>
            <a:gdLst/>
            <a:ahLst/>
            <a:cxnLst/>
            <a:rect l="l" t="t" r="r" b="b"/>
            <a:pathLst>
              <a:path w="1588455" h="1676057">
                <a:moveTo>
                  <a:pt x="0" y="0"/>
                </a:moveTo>
                <a:lnTo>
                  <a:pt x="1588454" y="0"/>
                </a:lnTo>
                <a:lnTo>
                  <a:pt x="1588454" y="1676057"/>
                </a:lnTo>
                <a:lnTo>
                  <a:pt x="0" y="1676057"/>
                </a:lnTo>
                <a:lnTo>
                  <a:pt x="0" y="0"/>
                </a:lnTo>
                <a:close/>
              </a:path>
            </a:pathLst>
          </a:custGeom>
          <a:blipFill>
            <a:blip r:embed="rId4"/>
            <a:stretch>
              <a:fillRect/>
            </a:stretch>
          </a:blipFill>
        </p:spPr>
        <p:txBody>
          <a:bodyPr/>
          <a:lstStyle/>
          <a:p>
            <a:endParaRPr lang="en-US" noProof="0" dirty="0"/>
          </a:p>
        </p:txBody>
      </p:sp>
      <p:sp>
        <p:nvSpPr>
          <p:cNvPr id="15" name="TextBox 15"/>
          <p:cNvSpPr txBox="1"/>
          <p:nvPr/>
        </p:nvSpPr>
        <p:spPr>
          <a:xfrm>
            <a:off x="588647" y="1237152"/>
            <a:ext cx="4206628" cy="1708150"/>
          </a:xfrm>
          <a:prstGeom prst="rect">
            <a:avLst/>
          </a:prstGeom>
        </p:spPr>
        <p:txBody>
          <a:bodyPr lIns="0" tIns="0" rIns="0" bIns="0" rtlCol="0" anchor="t">
            <a:spAutoFit/>
          </a:bodyPr>
          <a:lstStyle/>
          <a:p>
            <a:pPr algn="just">
              <a:lnSpc>
                <a:spcPts val="1399"/>
              </a:lnSpc>
            </a:pPr>
            <a:r>
              <a:rPr lang="en-US" sz="999" noProof="0" dirty="0">
                <a:solidFill>
                  <a:srgbClr val="000000"/>
                </a:solidFill>
                <a:latin typeface="Arial Nova Condensed"/>
                <a:ea typeface="Arial Nova Condensed"/>
                <a:cs typeface="Arial Nova Condensed"/>
                <a:sym typeface="Arial Nova Condensed"/>
              </a:rPr>
              <a:t>If you would like to find out more about the environmental impact of smartphones and put the information provided in the game into a broader context, or if you would like to consult the sources used for the Penalty cards and have access to additional bibliographical resources, please visit the game's web portal (</a:t>
            </a:r>
            <a:r>
              <a:rPr lang="en-US" sz="999" u="sng" noProof="0" dirty="0">
                <a:solidFill>
                  <a:srgbClr val="000000"/>
                </a:solidFill>
                <a:latin typeface="Arial Nova Condensed"/>
                <a:ea typeface="Arial Nova Condensed"/>
                <a:cs typeface="Arial Nova Condensed"/>
                <a:sym typeface="Arial Nova Condensed"/>
                <a:hlinkClick r:id="rId5" tooltip="https://phoneimpact.inria.fr"/>
              </a:rPr>
              <a:t>https://phoneimpact.inria.fr</a:t>
            </a:r>
            <a:r>
              <a:rPr lang="en-US" sz="999" noProof="0" dirty="0">
                <a:solidFill>
                  <a:srgbClr val="000000"/>
                </a:solidFill>
                <a:latin typeface="Arial Nova Condensed"/>
                <a:ea typeface="Arial Nova Condensed"/>
                <a:cs typeface="Arial Nova Condensed"/>
                <a:sym typeface="Arial Nova Condensed"/>
              </a:rPr>
              <a:t>).</a:t>
            </a:r>
          </a:p>
          <a:p>
            <a:pPr algn="just">
              <a:lnSpc>
                <a:spcPts val="1399"/>
              </a:lnSpc>
            </a:pPr>
            <a:endParaRPr lang="en-US" sz="999" noProof="0" dirty="0">
              <a:solidFill>
                <a:srgbClr val="000000"/>
              </a:solidFill>
              <a:latin typeface="Arial Nova Condensed"/>
              <a:ea typeface="Arial Nova Condensed"/>
              <a:cs typeface="Arial Nova Condensed"/>
              <a:sym typeface="Arial Nova Condensed"/>
            </a:endParaRPr>
          </a:p>
          <a:p>
            <a:pPr algn="just">
              <a:lnSpc>
                <a:spcPts val="1399"/>
              </a:lnSpc>
            </a:pPr>
            <a:r>
              <a:rPr lang="en-US" sz="999" noProof="0" dirty="0">
                <a:solidFill>
                  <a:srgbClr val="000000"/>
                </a:solidFill>
                <a:latin typeface="Arial Nova Condensed"/>
                <a:ea typeface="Arial Nova Condensed"/>
                <a:cs typeface="Arial Nova Condensed"/>
                <a:sym typeface="Arial Nova Condensed"/>
              </a:rPr>
              <a:t>If you would like to use the game with a group of people for educational purposes, you will also find resources on the web portal for running the session, from the initial briefing to the final debriefing.</a:t>
            </a:r>
          </a:p>
          <a:p>
            <a:pPr algn="just">
              <a:lnSpc>
                <a:spcPts val="1399"/>
              </a:lnSpc>
            </a:pPr>
            <a:endParaRPr lang="en-US" sz="999" noProof="0" dirty="0">
              <a:solidFill>
                <a:srgbClr val="000000"/>
              </a:solidFill>
              <a:latin typeface="Arial Nova Condensed"/>
              <a:ea typeface="Arial Nova Condensed"/>
              <a:cs typeface="Arial Nova Condensed"/>
              <a:sym typeface="Arial Nova Condensed"/>
            </a:endParaRPr>
          </a:p>
        </p:txBody>
      </p:sp>
      <p:sp>
        <p:nvSpPr>
          <p:cNvPr id="16" name="TextBox 16"/>
          <p:cNvSpPr txBox="1"/>
          <p:nvPr/>
        </p:nvSpPr>
        <p:spPr>
          <a:xfrm>
            <a:off x="2613200" y="7076925"/>
            <a:ext cx="101600" cy="143722"/>
          </a:xfrm>
          <a:prstGeom prst="rect">
            <a:avLst/>
          </a:prstGeom>
        </p:spPr>
        <p:txBody>
          <a:bodyPr lIns="0" tIns="0" rIns="0" bIns="0" rtlCol="0" anchor="t">
            <a:spAutoFit/>
          </a:bodyPr>
          <a:lstStyle/>
          <a:p>
            <a:pPr algn="ctr">
              <a:lnSpc>
                <a:spcPts val="1120"/>
              </a:lnSpc>
              <a:spcBef>
                <a:spcPct val="0"/>
              </a:spcBef>
            </a:pPr>
            <a:r>
              <a:rPr lang="en-US" sz="800" noProof="0" dirty="0">
                <a:solidFill>
                  <a:srgbClr val="000000"/>
                </a:solidFill>
                <a:latin typeface="Arial Nova Condensed"/>
                <a:ea typeface="Arial Nova Condensed"/>
                <a:cs typeface="Arial Nova Condensed"/>
                <a:sym typeface="Arial Nova Condensed"/>
              </a:rPr>
              <a:t>16</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1825"/>
            <a:ext cx="5328000" cy="7468175"/>
          </a:xfrm>
          <a:custGeom>
            <a:avLst/>
            <a:gdLst/>
            <a:ahLst/>
            <a:cxnLst/>
            <a:rect l="l" t="t" r="r" b="b"/>
            <a:pathLst>
              <a:path w="5328000" h="7468175">
                <a:moveTo>
                  <a:pt x="0" y="0"/>
                </a:moveTo>
                <a:lnTo>
                  <a:pt x="5328000" y="0"/>
                </a:lnTo>
                <a:lnTo>
                  <a:pt x="5328000" y="7468175"/>
                </a:lnTo>
                <a:lnTo>
                  <a:pt x="0" y="7468175"/>
                </a:lnTo>
                <a:lnTo>
                  <a:pt x="0" y="0"/>
                </a:lnTo>
                <a:close/>
              </a:path>
            </a:pathLst>
          </a:custGeom>
          <a:blipFill>
            <a:blip r:embed="rId2"/>
            <a:stretch>
              <a:fillRect t="-627" b="-627"/>
            </a:stretch>
          </a:blipFill>
        </p:spPr>
        <p:txBody>
          <a:bodyPr/>
          <a:lstStyle/>
          <a:p>
            <a:endParaRPr lang="en-US" noProof="0" dirty="0"/>
          </a:p>
        </p:txBody>
      </p:sp>
      <p:sp>
        <p:nvSpPr>
          <p:cNvPr id="3" name="TextBox 3"/>
          <p:cNvSpPr txBox="1"/>
          <p:nvPr/>
        </p:nvSpPr>
        <p:spPr>
          <a:xfrm>
            <a:off x="1871638" y="466125"/>
            <a:ext cx="2998811" cy="491353"/>
          </a:xfrm>
          <a:prstGeom prst="rect">
            <a:avLst/>
          </a:prstGeom>
        </p:spPr>
        <p:txBody>
          <a:bodyPr wrap="square" lIns="0" tIns="0" rIns="0" bIns="0" rtlCol="0" anchor="t">
            <a:spAutoFit/>
          </a:bodyPr>
          <a:lstStyle/>
          <a:p>
            <a:pPr algn="ctr">
              <a:lnSpc>
                <a:spcPts val="4229"/>
              </a:lnSpc>
            </a:pPr>
            <a:r>
              <a:rPr lang="en-US" sz="3020" b="1" noProof="0" dirty="0">
                <a:solidFill>
                  <a:srgbClr val="000000"/>
                </a:solidFill>
                <a:latin typeface="Arial Nova Condensed Bold"/>
                <a:ea typeface="Arial Nova Condensed Bold"/>
                <a:cs typeface="Arial Nova Condensed Bold"/>
                <a:sym typeface="Arial Nova Condensed Bold"/>
              </a:rPr>
              <a:t>Table of Contents</a:t>
            </a:r>
          </a:p>
        </p:txBody>
      </p:sp>
      <p:sp>
        <p:nvSpPr>
          <p:cNvPr id="4" name="TextBox 4"/>
          <p:cNvSpPr txBox="1"/>
          <p:nvPr/>
        </p:nvSpPr>
        <p:spPr>
          <a:xfrm>
            <a:off x="558057" y="1178502"/>
            <a:ext cx="4211887" cy="5903154"/>
          </a:xfrm>
          <a:prstGeom prst="rect">
            <a:avLst/>
          </a:prstGeom>
        </p:spPr>
        <p:txBody>
          <a:bodyPr lIns="0" tIns="0" rIns="0" bIns="0" rtlCol="0" anchor="t">
            <a:spAutoFit/>
          </a:bodyPr>
          <a:lstStyle/>
          <a:p>
            <a:pPr algn="l">
              <a:lnSpc>
                <a:spcPts val="2250"/>
              </a:lnSpc>
            </a:pPr>
            <a:r>
              <a:rPr lang="en-US" sz="1250" noProof="0" dirty="0">
                <a:solidFill>
                  <a:srgbClr val="000000"/>
                </a:solidFill>
                <a:latin typeface="Arial Nova Condensed"/>
                <a:ea typeface="Arial Nova Condensed"/>
                <a:cs typeface="Arial Nova Condensed"/>
                <a:sym typeface="Arial Nova Condensed"/>
              </a:rPr>
              <a:t>1. Equipment............................................................................4</a:t>
            </a:r>
          </a:p>
          <a:p>
            <a:pPr algn="l">
              <a:lnSpc>
                <a:spcPts val="2162"/>
              </a:lnSpc>
            </a:pPr>
            <a:r>
              <a:rPr lang="en-US" sz="1250" noProof="0" dirty="0">
                <a:solidFill>
                  <a:srgbClr val="000000"/>
                </a:solidFill>
                <a:latin typeface="Arial Nova Condensed"/>
                <a:ea typeface="Arial Nova Condensed"/>
                <a:cs typeface="Arial Nova Condensed"/>
                <a:sym typeface="Arial Nova Condensed"/>
              </a:rPr>
              <a:t>2. The components of the game..............................................5</a:t>
            </a:r>
          </a:p>
          <a:p>
            <a:pPr marL="269876" lvl="1" indent="-134938" algn="just">
              <a:lnSpc>
                <a:spcPts val="2162"/>
              </a:lnSpc>
              <a:buFont typeface="Arial"/>
              <a:buChar char="•"/>
            </a:pPr>
            <a:r>
              <a:rPr lang="en-US" sz="1250" noProof="0" dirty="0">
                <a:solidFill>
                  <a:srgbClr val="000000"/>
                </a:solidFill>
                <a:latin typeface="Arial Nova Condensed"/>
                <a:ea typeface="Arial Nova Condensed"/>
                <a:cs typeface="Arial Nova Condensed"/>
                <a:sym typeface="Arial Nova Condensed"/>
              </a:rPr>
              <a:t>Smartphone “board” ........................................................5</a:t>
            </a:r>
          </a:p>
          <a:p>
            <a:pPr marL="269876" lvl="1" indent="-134938" algn="just">
              <a:lnSpc>
                <a:spcPts val="2162"/>
              </a:lnSpc>
              <a:buFont typeface="Arial"/>
              <a:buChar char="•"/>
            </a:pPr>
            <a:r>
              <a:rPr lang="en-US" sz="1250" noProof="0" dirty="0">
                <a:solidFill>
                  <a:srgbClr val="000000"/>
                </a:solidFill>
                <a:latin typeface="Arial Nova Condensed"/>
                <a:ea typeface="Arial Nova Condensed"/>
                <a:cs typeface="Arial Nova Condensed"/>
                <a:sym typeface="Arial Nova Condensed"/>
              </a:rPr>
              <a:t>Resource cards ................................................................6</a:t>
            </a:r>
          </a:p>
          <a:p>
            <a:pPr marL="269876" lvl="1" indent="-134938" algn="just">
              <a:lnSpc>
                <a:spcPts val="2162"/>
              </a:lnSpc>
              <a:buFont typeface="Arial"/>
              <a:buChar char="•"/>
            </a:pPr>
            <a:r>
              <a:rPr lang="en-US" sz="1250" noProof="0" dirty="0">
                <a:solidFill>
                  <a:srgbClr val="000000"/>
                </a:solidFill>
                <a:latin typeface="Arial Nova Condensed"/>
                <a:ea typeface="Arial Nova Condensed"/>
                <a:cs typeface="Arial Nova Condensed"/>
                <a:sym typeface="Arial Nova Condensed"/>
              </a:rPr>
              <a:t>Penalty cards ...................................................................8</a:t>
            </a:r>
          </a:p>
          <a:p>
            <a:pPr marL="269876" lvl="1" indent="-134938" algn="just">
              <a:lnSpc>
                <a:spcPts val="2162"/>
              </a:lnSpc>
              <a:buFont typeface="Arial"/>
              <a:buChar char="•"/>
            </a:pPr>
            <a:r>
              <a:rPr lang="en-US" sz="1250" noProof="0" dirty="0">
                <a:solidFill>
                  <a:srgbClr val="000000"/>
                </a:solidFill>
                <a:latin typeface="Arial Nova Condensed"/>
                <a:ea typeface="Arial Nova Condensed"/>
                <a:cs typeface="Arial Nova Condensed"/>
                <a:sym typeface="Arial Nova Condensed"/>
              </a:rPr>
              <a:t>Resource-summary cards.................................................9</a:t>
            </a:r>
          </a:p>
          <a:p>
            <a:pPr marL="269876" lvl="1" indent="-134938" algn="just">
              <a:lnSpc>
                <a:spcPts val="2162"/>
              </a:lnSpc>
              <a:buFont typeface="Arial"/>
              <a:buChar char="•"/>
            </a:pPr>
            <a:r>
              <a:rPr lang="en-US" sz="1250" noProof="0" dirty="0">
                <a:solidFill>
                  <a:srgbClr val="000000"/>
                </a:solidFill>
                <a:latin typeface="Arial Nova Condensed"/>
                <a:ea typeface="Arial Nova Condensed"/>
                <a:cs typeface="Arial Nova Condensed"/>
                <a:sym typeface="Arial Nova Condensed"/>
              </a:rPr>
              <a:t>Event cards ......................................................................9</a:t>
            </a:r>
          </a:p>
          <a:p>
            <a:pPr algn="just">
              <a:lnSpc>
                <a:spcPts val="2162"/>
              </a:lnSpc>
            </a:pPr>
            <a:r>
              <a:rPr lang="en-US" sz="1250" noProof="0" dirty="0">
                <a:solidFill>
                  <a:srgbClr val="000000"/>
                </a:solidFill>
                <a:latin typeface="Arial Nova Condensed"/>
                <a:ea typeface="Arial Nova Condensed"/>
                <a:cs typeface="Arial Nova Condensed"/>
                <a:sym typeface="Arial Nova Condensed"/>
              </a:rPr>
              <a:t>3. Set-up.................................................................................10</a:t>
            </a:r>
          </a:p>
          <a:p>
            <a:pPr algn="just">
              <a:lnSpc>
                <a:spcPts val="2162"/>
              </a:lnSpc>
            </a:pPr>
            <a:r>
              <a:rPr lang="en-US" sz="1250" noProof="0" dirty="0">
                <a:solidFill>
                  <a:srgbClr val="000000"/>
                </a:solidFill>
                <a:latin typeface="Arial Nova Condensed"/>
                <a:ea typeface="Arial Nova Condensed"/>
                <a:cs typeface="Arial Nova Condensed"/>
                <a:sym typeface="Arial Nova Condensed"/>
              </a:rPr>
              <a:t>4. Object of the game ............................................................12</a:t>
            </a:r>
          </a:p>
          <a:p>
            <a:pPr algn="just">
              <a:lnSpc>
                <a:spcPts val="2162"/>
              </a:lnSpc>
            </a:pPr>
            <a:r>
              <a:rPr lang="en-US" sz="1250" noProof="0" dirty="0">
                <a:solidFill>
                  <a:srgbClr val="000000"/>
                </a:solidFill>
                <a:latin typeface="Arial Nova Condensed"/>
                <a:ea typeface="Arial Nova Condensed"/>
                <a:cs typeface="Arial Nova Condensed"/>
                <a:sym typeface="Arial Nova Condensed"/>
              </a:rPr>
              <a:t>5. Gameplay ...........................................................................12</a:t>
            </a:r>
          </a:p>
          <a:p>
            <a:pPr marL="269876" lvl="1" indent="-134938" algn="just">
              <a:lnSpc>
                <a:spcPts val="2162"/>
              </a:lnSpc>
              <a:buFont typeface="Arial"/>
              <a:buChar char="•"/>
            </a:pPr>
            <a:r>
              <a:rPr lang="en-US" sz="1250" noProof="0" dirty="0">
                <a:solidFill>
                  <a:srgbClr val="000000"/>
                </a:solidFill>
                <a:latin typeface="Arial Nova Condensed"/>
                <a:ea typeface="Arial Nova Condensed"/>
                <a:cs typeface="Arial Nova Condensed"/>
                <a:sym typeface="Arial Nova Condensed"/>
              </a:rPr>
              <a:t>Who goes first? ...............................................................12</a:t>
            </a:r>
          </a:p>
          <a:p>
            <a:pPr marL="269876" lvl="1" indent="-134938" algn="just">
              <a:lnSpc>
                <a:spcPts val="2162"/>
              </a:lnSpc>
              <a:buFont typeface="Arial"/>
              <a:buChar char="•"/>
            </a:pPr>
            <a:r>
              <a:rPr lang="en-US" sz="1250" noProof="0" dirty="0">
                <a:solidFill>
                  <a:srgbClr val="000000"/>
                </a:solidFill>
                <a:latin typeface="Arial Nova Condensed"/>
                <a:ea typeface="Arial Nova Condensed"/>
                <a:cs typeface="Arial Nova Condensed"/>
                <a:sym typeface="Arial Nova Condensed"/>
              </a:rPr>
              <a:t>A round in the game ........................................................12</a:t>
            </a:r>
          </a:p>
          <a:p>
            <a:pPr marL="539751" lvl="2" indent="-179917" algn="just">
              <a:lnSpc>
                <a:spcPts val="2162"/>
              </a:lnSpc>
              <a:buFont typeface="Arial"/>
              <a:buChar char="⚬"/>
            </a:pPr>
            <a:r>
              <a:rPr lang="en-US" sz="1250" noProof="0" dirty="0">
                <a:solidFill>
                  <a:srgbClr val="000000"/>
                </a:solidFill>
                <a:latin typeface="Arial Nova Condensed"/>
                <a:ea typeface="Arial Nova Condensed"/>
                <a:cs typeface="Arial Nova Condensed"/>
                <a:sym typeface="Arial Nova Condensed"/>
              </a:rPr>
              <a:t>Action: procure materials ..........................................13</a:t>
            </a:r>
          </a:p>
          <a:p>
            <a:pPr marL="539751" lvl="2" indent="-179917" algn="just">
              <a:lnSpc>
                <a:spcPts val="2162"/>
              </a:lnSpc>
              <a:buFont typeface="Arial"/>
              <a:buChar char="⚬"/>
            </a:pPr>
            <a:r>
              <a:rPr lang="en-US" sz="1250" noProof="0" dirty="0">
                <a:solidFill>
                  <a:srgbClr val="000000"/>
                </a:solidFill>
                <a:latin typeface="Arial Nova Condensed"/>
                <a:ea typeface="Arial Nova Condensed"/>
                <a:cs typeface="Arial Nova Condensed"/>
                <a:sym typeface="Arial Nova Condensed"/>
              </a:rPr>
              <a:t>Action: manufacture a component ............................14</a:t>
            </a:r>
          </a:p>
          <a:p>
            <a:pPr marL="539751" lvl="2" indent="-179917" algn="just">
              <a:lnSpc>
                <a:spcPts val="2162"/>
              </a:lnSpc>
              <a:buFont typeface="Arial"/>
              <a:buChar char="⚬"/>
            </a:pPr>
            <a:r>
              <a:rPr lang="en-US" sz="1250" noProof="0" dirty="0">
                <a:solidFill>
                  <a:srgbClr val="000000"/>
                </a:solidFill>
                <a:latin typeface="Arial Nova Condensed"/>
                <a:ea typeface="Arial Nova Condensed"/>
                <a:cs typeface="Arial Nova Condensed"/>
                <a:sym typeface="Arial Nova Condensed"/>
              </a:rPr>
              <a:t>Action: clean up pollution...........................................14</a:t>
            </a:r>
          </a:p>
          <a:p>
            <a:pPr marL="269876" lvl="1" indent="-134938" algn="just">
              <a:lnSpc>
                <a:spcPts val="2162"/>
              </a:lnSpc>
              <a:buFont typeface="Arial"/>
              <a:buChar char="•"/>
            </a:pPr>
            <a:r>
              <a:rPr lang="en-US" sz="1250" noProof="0" dirty="0">
                <a:solidFill>
                  <a:srgbClr val="000000"/>
                </a:solidFill>
                <a:latin typeface="Arial Nova Condensed"/>
                <a:ea typeface="Arial Nova Condensed"/>
                <a:cs typeface="Arial Nova Condensed"/>
                <a:sym typeface="Arial Nova Condensed"/>
              </a:rPr>
              <a:t>End of a round in the game ..............................................14</a:t>
            </a:r>
          </a:p>
          <a:p>
            <a:pPr algn="just">
              <a:lnSpc>
                <a:spcPts val="2162"/>
              </a:lnSpc>
            </a:pPr>
            <a:r>
              <a:rPr lang="en-US" sz="1250" noProof="0" dirty="0">
                <a:solidFill>
                  <a:srgbClr val="000000"/>
                </a:solidFill>
                <a:latin typeface="Arial Nova Condensed"/>
                <a:ea typeface="Arial Nova Condensed"/>
                <a:cs typeface="Arial Nova Condensed"/>
                <a:sym typeface="Arial Nova Condensed"/>
              </a:rPr>
              <a:t>6. End of the game ..................................................................15</a:t>
            </a:r>
          </a:p>
          <a:p>
            <a:pPr marL="269876" lvl="1" indent="-134938" algn="just">
              <a:lnSpc>
                <a:spcPts val="2162"/>
              </a:lnSpc>
              <a:buFont typeface="Arial"/>
              <a:buChar char="•"/>
            </a:pPr>
            <a:r>
              <a:rPr lang="en-US" sz="1250" noProof="0" dirty="0">
                <a:solidFill>
                  <a:srgbClr val="000000"/>
                </a:solidFill>
                <a:latin typeface="Arial Nova Condensed"/>
                <a:ea typeface="Arial Nova Condensed"/>
                <a:cs typeface="Arial Nova Condensed"/>
                <a:sym typeface="Arial Nova Condensed"/>
              </a:rPr>
              <a:t>Conditions for the end of game ........................................15</a:t>
            </a:r>
          </a:p>
          <a:p>
            <a:pPr marL="269876" lvl="1" indent="-134938" algn="just">
              <a:lnSpc>
                <a:spcPts val="2162"/>
              </a:lnSpc>
              <a:buFont typeface="Arial"/>
              <a:buChar char="•"/>
            </a:pPr>
            <a:r>
              <a:rPr lang="en-US" sz="1250" noProof="0" dirty="0">
                <a:solidFill>
                  <a:srgbClr val="000000"/>
                </a:solidFill>
                <a:latin typeface="Arial Nova Condensed"/>
                <a:ea typeface="Arial Nova Condensed"/>
                <a:cs typeface="Arial Nova Condensed"/>
                <a:sym typeface="Arial Nova Condensed"/>
              </a:rPr>
              <a:t>Calculating the points ........................................................15</a:t>
            </a:r>
          </a:p>
          <a:p>
            <a:pPr algn="just">
              <a:lnSpc>
                <a:spcPts val="2162"/>
              </a:lnSpc>
            </a:pPr>
            <a:r>
              <a:rPr lang="en-US" sz="1250" noProof="0" dirty="0">
                <a:solidFill>
                  <a:srgbClr val="000000"/>
                </a:solidFill>
                <a:latin typeface="Arial Nova Condensed"/>
                <a:ea typeface="Arial Nova Condensed"/>
                <a:cs typeface="Arial Nova Condensed"/>
                <a:sym typeface="Arial Nova Condensed"/>
              </a:rPr>
              <a:t>7. To find out more ..................................................................16</a:t>
            </a:r>
          </a:p>
          <a:p>
            <a:pPr algn="just">
              <a:lnSpc>
                <a:spcPts val="2162"/>
              </a:lnSpc>
            </a:pPr>
            <a:r>
              <a:rPr lang="en-US" sz="1250" noProof="0" dirty="0">
                <a:solidFill>
                  <a:srgbClr val="000000"/>
                </a:solidFill>
                <a:latin typeface="Arial Nova Condensed"/>
                <a:ea typeface="Arial Nova Condensed"/>
                <a:cs typeface="Arial Nova Condensed"/>
                <a:sym typeface="Arial Nova Condensed"/>
              </a:rPr>
              <a:t>Credits ......................................................................................16</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1825"/>
            <a:ext cx="5328000" cy="7468175"/>
          </a:xfrm>
          <a:custGeom>
            <a:avLst/>
            <a:gdLst/>
            <a:ahLst/>
            <a:cxnLst/>
            <a:rect l="l" t="t" r="r" b="b"/>
            <a:pathLst>
              <a:path w="5328000" h="7468175">
                <a:moveTo>
                  <a:pt x="0" y="0"/>
                </a:moveTo>
                <a:lnTo>
                  <a:pt x="5328000" y="0"/>
                </a:lnTo>
                <a:lnTo>
                  <a:pt x="5328000" y="7468175"/>
                </a:lnTo>
                <a:lnTo>
                  <a:pt x="0" y="7468175"/>
                </a:lnTo>
                <a:lnTo>
                  <a:pt x="0" y="0"/>
                </a:lnTo>
                <a:close/>
              </a:path>
            </a:pathLst>
          </a:custGeom>
          <a:blipFill>
            <a:blip r:embed="rId2"/>
            <a:stretch>
              <a:fillRect t="-627" b="-627"/>
            </a:stretch>
          </a:blipFill>
        </p:spPr>
        <p:txBody>
          <a:bodyPr/>
          <a:lstStyle/>
          <a:p>
            <a:endParaRPr lang="en-US" noProof="0" dirty="0"/>
          </a:p>
        </p:txBody>
      </p:sp>
      <p:sp>
        <p:nvSpPr>
          <p:cNvPr id="3" name="Freeform 3"/>
          <p:cNvSpPr/>
          <p:nvPr/>
        </p:nvSpPr>
        <p:spPr>
          <a:xfrm>
            <a:off x="1355120" y="2345959"/>
            <a:ext cx="3757721" cy="5333253"/>
          </a:xfrm>
          <a:custGeom>
            <a:avLst/>
            <a:gdLst/>
            <a:ahLst/>
            <a:cxnLst/>
            <a:rect l="l" t="t" r="r" b="b"/>
            <a:pathLst>
              <a:path w="3757721" h="5333253">
                <a:moveTo>
                  <a:pt x="0" y="0"/>
                </a:moveTo>
                <a:lnTo>
                  <a:pt x="3757721" y="0"/>
                </a:lnTo>
                <a:lnTo>
                  <a:pt x="3757721" y="5333253"/>
                </a:lnTo>
                <a:lnTo>
                  <a:pt x="0" y="5333253"/>
                </a:lnTo>
                <a:lnTo>
                  <a:pt x="0" y="0"/>
                </a:lnTo>
                <a:close/>
              </a:path>
            </a:pathLst>
          </a:custGeom>
          <a:blipFill>
            <a:blip r:embed="rId3"/>
            <a:stretch>
              <a:fillRect/>
            </a:stretch>
          </a:blipFill>
        </p:spPr>
        <p:txBody>
          <a:bodyPr/>
          <a:lstStyle/>
          <a:p>
            <a:endParaRPr lang="en-US" noProof="0" dirty="0"/>
          </a:p>
        </p:txBody>
      </p:sp>
      <p:sp>
        <p:nvSpPr>
          <p:cNvPr id="4" name="TextBox 4"/>
          <p:cNvSpPr txBox="1"/>
          <p:nvPr/>
        </p:nvSpPr>
        <p:spPr>
          <a:xfrm>
            <a:off x="791518" y="1549352"/>
            <a:ext cx="3926531" cy="4133439"/>
          </a:xfrm>
          <a:prstGeom prst="rect">
            <a:avLst/>
          </a:prstGeom>
        </p:spPr>
        <p:txBody>
          <a:bodyPr wrap="square" lIns="0" tIns="0" rIns="0" bIns="0" rtlCol="0" anchor="t">
            <a:spAutoFit/>
          </a:bodyPr>
          <a:lstStyle/>
          <a:p>
            <a:pPr algn="ctr">
              <a:lnSpc>
                <a:spcPts val="1750"/>
              </a:lnSpc>
              <a:spcBef>
                <a:spcPct val="0"/>
              </a:spcBef>
            </a:pPr>
            <a:r>
              <a:rPr lang="en-US" sz="1250" i="1" noProof="0" dirty="0">
                <a:solidFill>
                  <a:srgbClr val="000000"/>
                </a:solidFill>
                <a:latin typeface="Arial Nova Condensed Italics"/>
                <a:ea typeface="Arial Nova Condensed Italics"/>
                <a:cs typeface="Arial Nova Condensed Italics"/>
                <a:sym typeface="Arial Nova Condensed Italics"/>
              </a:rPr>
              <a:t>You play the role of a smartphone manufacturer in the town of TechCity. As competition rages to produce ever-more innovative mobile phones, a crucial issue has come to the fore: the environmental impact of producing these devices.</a:t>
            </a:r>
          </a:p>
          <a:p>
            <a:pPr algn="ctr">
              <a:lnSpc>
                <a:spcPts val="1750"/>
              </a:lnSpc>
              <a:spcBef>
                <a:spcPct val="0"/>
              </a:spcBef>
            </a:pPr>
            <a:r>
              <a:rPr lang="en-US" sz="1250" i="1" noProof="0" dirty="0">
                <a:solidFill>
                  <a:srgbClr val="000000"/>
                </a:solidFill>
                <a:latin typeface="Arial Nova Condensed Italics"/>
                <a:ea typeface="Arial Nova Condensed Italics"/>
                <a:cs typeface="Arial Nova Condensed Italics"/>
                <a:sym typeface="Arial Nova Condensed Italics"/>
              </a:rPr>
              <a:t> </a:t>
            </a:r>
          </a:p>
          <a:p>
            <a:pPr algn="ctr">
              <a:lnSpc>
                <a:spcPts val="1750"/>
              </a:lnSpc>
              <a:spcBef>
                <a:spcPct val="0"/>
              </a:spcBef>
            </a:pPr>
            <a:r>
              <a:rPr lang="en-US" sz="1250" i="1" noProof="0" dirty="0">
                <a:solidFill>
                  <a:srgbClr val="000000"/>
                </a:solidFill>
                <a:latin typeface="Arial Nova Condensed Italics"/>
                <a:ea typeface="Arial Nova Condensed Italics"/>
                <a:cs typeface="Arial Nova Condensed Italics"/>
                <a:sym typeface="Arial Nova Condensed Italics"/>
              </a:rPr>
              <a:t>Over the course of your turns in the game and the events that occur, you will learn about the various metals found in smartphones, the major stages in mining these resources and their environmental and social impact.</a:t>
            </a:r>
          </a:p>
          <a:p>
            <a:pPr algn="ctr">
              <a:lnSpc>
                <a:spcPts val="1750"/>
              </a:lnSpc>
              <a:spcBef>
                <a:spcPct val="0"/>
              </a:spcBef>
            </a:pPr>
            <a:r>
              <a:rPr lang="en-US" sz="1250" i="1" noProof="0" dirty="0">
                <a:solidFill>
                  <a:srgbClr val="000000"/>
                </a:solidFill>
                <a:latin typeface="Arial Nova Condensed Italics"/>
                <a:ea typeface="Arial Nova Condensed Italics"/>
                <a:cs typeface="Arial Nova Condensed Italics"/>
                <a:sym typeface="Arial Nova Condensed Italics"/>
              </a:rPr>
              <a:t> </a:t>
            </a:r>
          </a:p>
          <a:p>
            <a:pPr algn="ctr">
              <a:lnSpc>
                <a:spcPts val="1750"/>
              </a:lnSpc>
              <a:spcBef>
                <a:spcPct val="0"/>
              </a:spcBef>
            </a:pPr>
            <a:r>
              <a:rPr lang="en-US" sz="1250" i="1" noProof="0" dirty="0">
                <a:solidFill>
                  <a:srgbClr val="000000"/>
                </a:solidFill>
                <a:latin typeface="Arial Nova Condensed Italics"/>
                <a:ea typeface="Arial Nova Condensed Italics"/>
                <a:cs typeface="Arial Nova Condensed Italics"/>
                <a:sym typeface="Arial Nova Condensed Italics"/>
              </a:rPr>
              <a:t>You will need to make strategic choices that take into account the different environmental and economic constraints! But be careful, every choice you make will have consequences...</a:t>
            </a:r>
          </a:p>
          <a:p>
            <a:pPr algn="ctr">
              <a:lnSpc>
                <a:spcPts val="1750"/>
              </a:lnSpc>
              <a:spcBef>
                <a:spcPct val="0"/>
              </a:spcBef>
            </a:pPr>
            <a:endParaRPr lang="en-US" sz="1250" i="1" noProof="0" dirty="0">
              <a:solidFill>
                <a:srgbClr val="000000"/>
              </a:solidFill>
              <a:latin typeface="Arial Nova Condensed Italics"/>
              <a:ea typeface="Arial Nova Condensed Italics"/>
              <a:cs typeface="Arial Nova Condensed Italics"/>
              <a:sym typeface="Arial Nova Condensed Italics"/>
            </a:endParaRPr>
          </a:p>
          <a:p>
            <a:pPr algn="ctr">
              <a:lnSpc>
                <a:spcPts val="1750"/>
              </a:lnSpc>
              <a:spcBef>
                <a:spcPct val="0"/>
              </a:spcBef>
            </a:pPr>
            <a:r>
              <a:rPr lang="en-US" sz="1250" i="1" noProof="0" dirty="0">
                <a:solidFill>
                  <a:srgbClr val="000000"/>
                </a:solidFill>
                <a:latin typeface="Arial Nova Condensed Italics"/>
                <a:ea typeface="Arial Nova Condensed Italics"/>
                <a:cs typeface="Arial Nova Condensed Italics"/>
                <a:sym typeface="Arial Nova Condensed Italics"/>
              </a:rPr>
              <a:t>The time has come to build a more sustainable future. Are you ready to take on this major challenge? TechCity's destiny is in your hands. </a:t>
            </a:r>
          </a:p>
        </p:txBody>
      </p:sp>
      <p:sp>
        <p:nvSpPr>
          <p:cNvPr id="5" name="TextBox 5"/>
          <p:cNvSpPr txBox="1"/>
          <p:nvPr/>
        </p:nvSpPr>
        <p:spPr>
          <a:xfrm>
            <a:off x="582880" y="530700"/>
            <a:ext cx="4212320" cy="800100"/>
          </a:xfrm>
          <a:prstGeom prst="rect">
            <a:avLst/>
          </a:prstGeom>
        </p:spPr>
        <p:txBody>
          <a:bodyPr lIns="0" tIns="0" rIns="0" bIns="0" rtlCol="0" anchor="t">
            <a:spAutoFit/>
          </a:bodyPr>
          <a:lstStyle/>
          <a:p>
            <a:pPr algn="ctr">
              <a:lnSpc>
                <a:spcPts val="2100"/>
              </a:lnSpc>
            </a:pPr>
            <a:r>
              <a:rPr lang="en-US" sz="1500" b="1" noProof="0" dirty="0">
                <a:solidFill>
                  <a:srgbClr val="000000"/>
                </a:solidFill>
                <a:latin typeface="Arial Nova Condensed Bold"/>
                <a:ea typeface="Arial Nova Condensed Bold"/>
                <a:cs typeface="Arial Nova Condensed Bold"/>
                <a:sym typeface="Arial Nova Condensed Bold"/>
              </a:rPr>
              <a:t>Discover the wide variety of metals used to manufacture your smartphone and the environmental impact of extracting them</a:t>
            </a:r>
          </a:p>
        </p:txBody>
      </p:sp>
      <p:sp>
        <p:nvSpPr>
          <p:cNvPr id="6" name="TextBox 6"/>
          <p:cNvSpPr txBox="1"/>
          <p:nvPr/>
        </p:nvSpPr>
        <p:spPr>
          <a:xfrm>
            <a:off x="2638600" y="7076925"/>
            <a:ext cx="50800" cy="143722"/>
          </a:xfrm>
          <a:prstGeom prst="rect">
            <a:avLst/>
          </a:prstGeom>
        </p:spPr>
        <p:txBody>
          <a:bodyPr lIns="0" tIns="0" rIns="0" bIns="0" rtlCol="0" anchor="t">
            <a:spAutoFit/>
          </a:bodyPr>
          <a:lstStyle/>
          <a:p>
            <a:pPr algn="ctr">
              <a:lnSpc>
                <a:spcPts val="1120"/>
              </a:lnSpc>
              <a:spcBef>
                <a:spcPct val="0"/>
              </a:spcBef>
            </a:pPr>
            <a:r>
              <a:rPr lang="en-US" sz="800" noProof="0" dirty="0">
                <a:solidFill>
                  <a:srgbClr val="000000"/>
                </a:solidFill>
                <a:latin typeface="Arial Nova Condensed"/>
                <a:ea typeface="Arial Nova Condensed"/>
                <a:cs typeface="Arial Nova Condensed"/>
                <a:sym typeface="Arial Nova Condensed"/>
              </a:rPr>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1825"/>
            <a:ext cx="5328000" cy="7468175"/>
          </a:xfrm>
          <a:custGeom>
            <a:avLst/>
            <a:gdLst/>
            <a:ahLst/>
            <a:cxnLst/>
            <a:rect l="l" t="t" r="r" b="b"/>
            <a:pathLst>
              <a:path w="5328000" h="7468175">
                <a:moveTo>
                  <a:pt x="0" y="0"/>
                </a:moveTo>
                <a:lnTo>
                  <a:pt x="5328000" y="0"/>
                </a:lnTo>
                <a:lnTo>
                  <a:pt x="5328000" y="7468175"/>
                </a:lnTo>
                <a:lnTo>
                  <a:pt x="0" y="7468175"/>
                </a:lnTo>
                <a:lnTo>
                  <a:pt x="0" y="0"/>
                </a:lnTo>
                <a:close/>
              </a:path>
            </a:pathLst>
          </a:custGeom>
          <a:blipFill>
            <a:blip r:embed="rId2"/>
            <a:stretch>
              <a:fillRect t="-627" b="-627"/>
            </a:stretch>
          </a:blipFill>
        </p:spPr>
        <p:txBody>
          <a:bodyPr/>
          <a:lstStyle/>
          <a:p>
            <a:endParaRPr lang="en-US" noProof="0" dirty="0"/>
          </a:p>
        </p:txBody>
      </p:sp>
      <p:grpSp>
        <p:nvGrpSpPr>
          <p:cNvPr id="3" name="Group 3"/>
          <p:cNvGrpSpPr/>
          <p:nvPr/>
        </p:nvGrpSpPr>
        <p:grpSpPr>
          <a:xfrm>
            <a:off x="1661407" y="532800"/>
            <a:ext cx="2005187" cy="482767"/>
            <a:chOff x="0" y="0"/>
            <a:chExt cx="1019655" cy="245491"/>
          </a:xfrm>
        </p:grpSpPr>
        <p:sp>
          <p:nvSpPr>
            <p:cNvPr id="4" name="Freeform 4"/>
            <p:cNvSpPr/>
            <p:nvPr/>
          </p:nvSpPr>
          <p:spPr>
            <a:xfrm>
              <a:off x="0" y="0"/>
              <a:ext cx="1019655" cy="245491"/>
            </a:xfrm>
            <a:custGeom>
              <a:avLst/>
              <a:gdLst/>
              <a:ahLst/>
              <a:cxnLst/>
              <a:rect l="l" t="t" r="r" b="b"/>
              <a:pathLst>
                <a:path w="1019655" h="245491">
                  <a:moveTo>
                    <a:pt x="34749" y="0"/>
                  </a:moveTo>
                  <a:lnTo>
                    <a:pt x="984906" y="0"/>
                  </a:lnTo>
                  <a:cubicBezTo>
                    <a:pt x="1004097" y="0"/>
                    <a:pt x="1019655" y="15557"/>
                    <a:pt x="1019655" y="34749"/>
                  </a:cubicBezTo>
                  <a:lnTo>
                    <a:pt x="1019655" y="210743"/>
                  </a:lnTo>
                  <a:cubicBezTo>
                    <a:pt x="1019655" y="219958"/>
                    <a:pt x="1015994" y="228797"/>
                    <a:pt x="1009477" y="235313"/>
                  </a:cubicBezTo>
                  <a:cubicBezTo>
                    <a:pt x="1002960" y="241830"/>
                    <a:pt x="994122" y="245491"/>
                    <a:pt x="984906" y="245491"/>
                  </a:cubicBezTo>
                  <a:lnTo>
                    <a:pt x="34749" y="245491"/>
                  </a:lnTo>
                  <a:cubicBezTo>
                    <a:pt x="25533" y="245491"/>
                    <a:pt x="16694" y="241830"/>
                    <a:pt x="10178" y="235313"/>
                  </a:cubicBezTo>
                  <a:cubicBezTo>
                    <a:pt x="3661" y="228797"/>
                    <a:pt x="0" y="219958"/>
                    <a:pt x="0" y="210743"/>
                  </a:cubicBezTo>
                  <a:lnTo>
                    <a:pt x="0" y="34749"/>
                  </a:lnTo>
                  <a:cubicBezTo>
                    <a:pt x="0" y="25533"/>
                    <a:pt x="3661" y="16694"/>
                    <a:pt x="10178" y="10178"/>
                  </a:cubicBezTo>
                  <a:cubicBezTo>
                    <a:pt x="16694" y="3661"/>
                    <a:pt x="25533" y="0"/>
                    <a:pt x="34749" y="0"/>
                  </a:cubicBezTo>
                  <a:close/>
                </a:path>
              </a:pathLst>
            </a:custGeom>
            <a:solidFill>
              <a:srgbClr val="000000">
                <a:alpha val="0"/>
              </a:srgbClr>
            </a:solidFill>
            <a:ln w="28575" cap="sq">
              <a:solidFill>
                <a:srgbClr val="000000"/>
              </a:solidFill>
              <a:prstDash val="solid"/>
              <a:miter/>
            </a:ln>
          </p:spPr>
          <p:txBody>
            <a:bodyPr/>
            <a:lstStyle/>
            <a:p>
              <a:endParaRPr lang="en-US" noProof="0" dirty="0"/>
            </a:p>
          </p:txBody>
        </p:sp>
        <p:sp>
          <p:nvSpPr>
            <p:cNvPr id="5" name="TextBox 5"/>
            <p:cNvSpPr txBox="1"/>
            <p:nvPr/>
          </p:nvSpPr>
          <p:spPr>
            <a:xfrm>
              <a:off x="0" y="104775"/>
              <a:ext cx="1019655" cy="140716"/>
            </a:xfrm>
            <a:prstGeom prst="rect">
              <a:avLst/>
            </a:prstGeom>
          </p:spPr>
          <p:txBody>
            <a:bodyPr lIns="0" tIns="0" rIns="0" bIns="0" rtlCol="0" anchor="ctr"/>
            <a:lstStyle/>
            <a:p>
              <a:pPr algn="ctr">
                <a:lnSpc>
                  <a:spcPts val="854"/>
                </a:lnSpc>
              </a:pPr>
              <a:r>
                <a:rPr lang="en-US" sz="1709" b="1" noProof="0" dirty="0">
                  <a:solidFill>
                    <a:srgbClr val="000000"/>
                  </a:solidFill>
                  <a:latin typeface="Arial Nova Condensed Bold"/>
                  <a:ea typeface="Arial Nova Condensed Bold"/>
                  <a:cs typeface="Arial Nova Condensed Bold"/>
                  <a:sym typeface="Arial Nova Condensed Bold"/>
                </a:rPr>
                <a:t>1. Equipment</a:t>
              </a:r>
            </a:p>
          </p:txBody>
        </p:sp>
      </p:grpSp>
      <p:sp>
        <p:nvSpPr>
          <p:cNvPr id="6" name="Freeform 6"/>
          <p:cNvSpPr/>
          <p:nvPr/>
        </p:nvSpPr>
        <p:spPr>
          <a:xfrm flipV="1">
            <a:off x="774846" y="3408355"/>
            <a:ext cx="975259" cy="1395370"/>
          </a:xfrm>
          <a:custGeom>
            <a:avLst/>
            <a:gdLst/>
            <a:ahLst/>
            <a:cxnLst/>
            <a:rect l="l" t="t" r="r" b="b"/>
            <a:pathLst>
              <a:path w="975259" h="1395370">
                <a:moveTo>
                  <a:pt x="0" y="1395370"/>
                </a:moveTo>
                <a:lnTo>
                  <a:pt x="975259" y="1395370"/>
                </a:lnTo>
                <a:lnTo>
                  <a:pt x="975259" y="0"/>
                </a:lnTo>
                <a:lnTo>
                  <a:pt x="0" y="0"/>
                </a:lnTo>
                <a:lnTo>
                  <a:pt x="0" y="1395370"/>
                </a:lnTo>
                <a:close/>
              </a:path>
            </a:pathLst>
          </a:custGeom>
          <a:blipFill>
            <a:blip r:embed="rId3"/>
            <a:stretch>
              <a:fillRect l="-25588" t="-14516" r="-345576" b="-118332"/>
            </a:stretch>
          </a:blipFill>
        </p:spPr>
        <p:txBody>
          <a:bodyPr/>
          <a:lstStyle/>
          <a:p>
            <a:endParaRPr lang="en-US" noProof="0" dirty="0"/>
          </a:p>
        </p:txBody>
      </p:sp>
      <p:sp>
        <p:nvSpPr>
          <p:cNvPr id="7" name="Freeform 7"/>
          <p:cNvSpPr/>
          <p:nvPr/>
        </p:nvSpPr>
        <p:spPr>
          <a:xfrm flipH="1" flipV="1">
            <a:off x="3626902" y="1348146"/>
            <a:ext cx="991144" cy="1429703"/>
          </a:xfrm>
          <a:custGeom>
            <a:avLst/>
            <a:gdLst/>
            <a:ahLst/>
            <a:cxnLst/>
            <a:rect l="l" t="t" r="r" b="b"/>
            <a:pathLst>
              <a:path w="991144" h="1429703">
                <a:moveTo>
                  <a:pt x="991144" y="1429703"/>
                </a:moveTo>
                <a:lnTo>
                  <a:pt x="0" y="1429703"/>
                </a:lnTo>
                <a:lnTo>
                  <a:pt x="0" y="0"/>
                </a:lnTo>
                <a:lnTo>
                  <a:pt x="991144" y="0"/>
                </a:lnTo>
                <a:lnTo>
                  <a:pt x="991144" y="1429703"/>
                </a:lnTo>
                <a:close/>
              </a:path>
            </a:pathLst>
          </a:custGeom>
          <a:blipFill>
            <a:blip r:embed="rId4"/>
            <a:stretch>
              <a:fillRect l="-26703" t="-14530" r="-347942" b="-118134"/>
            </a:stretch>
          </a:blipFill>
        </p:spPr>
        <p:txBody>
          <a:bodyPr/>
          <a:lstStyle/>
          <a:p>
            <a:endParaRPr lang="en-US" noProof="0" dirty="0"/>
          </a:p>
        </p:txBody>
      </p:sp>
      <p:sp>
        <p:nvSpPr>
          <p:cNvPr id="8" name="Freeform 8"/>
          <p:cNvSpPr/>
          <p:nvPr/>
        </p:nvSpPr>
        <p:spPr>
          <a:xfrm flipH="1" flipV="1">
            <a:off x="3052569" y="3493636"/>
            <a:ext cx="849711" cy="1224808"/>
          </a:xfrm>
          <a:custGeom>
            <a:avLst/>
            <a:gdLst/>
            <a:ahLst/>
            <a:cxnLst/>
            <a:rect l="l" t="t" r="r" b="b"/>
            <a:pathLst>
              <a:path w="849711" h="1224808">
                <a:moveTo>
                  <a:pt x="849711" y="1224808"/>
                </a:moveTo>
                <a:lnTo>
                  <a:pt x="0" y="1224808"/>
                </a:lnTo>
                <a:lnTo>
                  <a:pt x="0" y="0"/>
                </a:lnTo>
                <a:lnTo>
                  <a:pt x="849711" y="0"/>
                </a:lnTo>
                <a:lnTo>
                  <a:pt x="849711" y="1224808"/>
                </a:lnTo>
                <a:close/>
              </a:path>
            </a:pathLst>
          </a:custGeom>
          <a:blipFill>
            <a:blip r:embed="rId5"/>
            <a:stretch>
              <a:fillRect l="-27927" t="-16250" r="-355270" b="-120777"/>
            </a:stretch>
          </a:blipFill>
        </p:spPr>
        <p:txBody>
          <a:bodyPr/>
          <a:lstStyle/>
          <a:p>
            <a:endParaRPr lang="en-US" noProof="0" dirty="0"/>
          </a:p>
        </p:txBody>
      </p:sp>
      <p:sp>
        <p:nvSpPr>
          <p:cNvPr id="9" name="Freeform 9"/>
          <p:cNvSpPr/>
          <p:nvPr/>
        </p:nvSpPr>
        <p:spPr>
          <a:xfrm flipH="1" flipV="1">
            <a:off x="2236829" y="3493636"/>
            <a:ext cx="854341" cy="1224808"/>
          </a:xfrm>
          <a:custGeom>
            <a:avLst/>
            <a:gdLst/>
            <a:ahLst/>
            <a:cxnLst/>
            <a:rect l="l" t="t" r="r" b="b"/>
            <a:pathLst>
              <a:path w="854341" h="1224808">
                <a:moveTo>
                  <a:pt x="854342" y="1224808"/>
                </a:moveTo>
                <a:lnTo>
                  <a:pt x="0" y="1224808"/>
                </a:lnTo>
                <a:lnTo>
                  <a:pt x="0" y="0"/>
                </a:lnTo>
                <a:lnTo>
                  <a:pt x="854342" y="0"/>
                </a:lnTo>
                <a:lnTo>
                  <a:pt x="854342" y="1224808"/>
                </a:lnTo>
                <a:close/>
              </a:path>
            </a:pathLst>
          </a:custGeom>
          <a:blipFill>
            <a:blip r:embed="rId6"/>
            <a:stretch>
              <a:fillRect l="-134513" t="-15432" r="-240132" b="-118669"/>
            </a:stretch>
          </a:blipFill>
        </p:spPr>
        <p:txBody>
          <a:bodyPr/>
          <a:lstStyle/>
          <a:p>
            <a:endParaRPr lang="en-US" noProof="0" dirty="0"/>
          </a:p>
        </p:txBody>
      </p:sp>
      <p:sp>
        <p:nvSpPr>
          <p:cNvPr id="10" name="Freeform 10"/>
          <p:cNvSpPr/>
          <p:nvPr/>
        </p:nvSpPr>
        <p:spPr>
          <a:xfrm>
            <a:off x="3830280" y="3506830"/>
            <a:ext cx="866534" cy="1211614"/>
          </a:xfrm>
          <a:custGeom>
            <a:avLst/>
            <a:gdLst/>
            <a:ahLst/>
            <a:cxnLst/>
            <a:rect l="l" t="t" r="r" b="b"/>
            <a:pathLst>
              <a:path w="866534" h="1211614">
                <a:moveTo>
                  <a:pt x="0" y="0"/>
                </a:moveTo>
                <a:lnTo>
                  <a:pt x="866534" y="0"/>
                </a:lnTo>
                <a:lnTo>
                  <a:pt x="866534" y="1211614"/>
                </a:lnTo>
                <a:lnTo>
                  <a:pt x="0" y="1211614"/>
                </a:lnTo>
                <a:lnTo>
                  <a:pt x="0" y="0"/>
                </a:lnTo>
                <a:close/>
              </a:path>
            </a:pathLst>
          </a:custGeom>
          <a:blipFill>
            <a:blip r:embed="rId7"/>
            <a:stretch>
              <a:fillRect l="-348547" t="-16815" r="-26099" b="-123212"/>
            </a:stretch>
          </a:blipFill>
        </p:spPr>
        <p:txBody>
          <a:bodyPr/>
          <a:lstStyle/>
          <a:p>
            <a:endParaRPr lang="en-US" noProof="0" dirty="0"/>
          </a:p>
        </p:txBody>
      </p:sp>
      <p:sp>
        <p:nvSpPr>
          <p:cNvPr id="11" name="Freeform 11"/>
          <p:cNvSpPr/>
          <p:nvPr/>
        </p:nvSpPr>
        <p:spPr>
          <a:xfrm>
            <a:off x="2348510" y="1348146"/>
            <a:ext cx="914495" cy="1429703"/>
          </a:xfrm>
          <a:custGeom>
            <a:avLst/>
            <a:gdLst/>
            <a:ahLst/>
            <a:cxnLst/>
            <a:rect l="l" t="t" r="r" b="b"/>
            <a:pathLst>
              <a:path w="914495" h="1429703">
                <a:moveTo>
                  <a:pt x="0" y="0"/>
                </a:moveTo>
                <a:lnTo>
                  <a:pt x="914495" y="0"/>
                </a:lnTo>
                <a:lnTo>
                  <a:pt x="914495" y="1429703"/>
                </a:lnTo>
                <a:lnTo>
                  <a:pt x="0" y="1429703"/>
                </a:lnTo>
                <a:lnTo>
                  <a:pt x="0" y="0"/>
                </a:lnTo>
                <a:close/>
              </a:path>
            </a:pathLst>
          </a:custGeom>
          <a:blipFill>
            <a:blip r:embed="rId8"/>
            <a:stretch>
              <a:fillRect/>
            </a:stretch>
          </a:blipFill>
        </p:spPr>
        <p:txBody>
          <a:bodyPr/>
          <a:lstStyle/>
          <a:p>
            <a:endParaRPr lang="en-US" noProof="0" dirty="0"/>
          </a:p>
        </p:txBody>
      </p:sp>
      <p:sp>
        <p:nvSpPr>
          <p:cNvPr id="12" name="Freeform 12"/>
          <p:cNvSpPr/>
          <p:nvPr/>
        </p:nvSpPr>
        <p:spPr>
          <a:xfrm>
            <a:off x="805087" y="1409537"/>
            <a:ext cx="945018" cy="1341244"/>
          </a:xfrm>
          <a:custGeom>
            <a:avLst/>
            <a:gdLst/>
            <a:ahLst/>
            <a:cxnLst/>
            <a:rect l="l" t="t" r="r" b="b"/>
            <a:pathLst>
              <a:path w="945018" h="1341244">
                <a:moveTo>
                  <a:pt x="0" y="0"/>
                </a:moveTo>
                <a:lnTo>
                  <a:pt x="945018" y="0"/>
                </a:lnTo>
                <a:lnTo>
                  <a:pt x="945018" y="1341245"/>
                </a:lnTo>
                <a:lnTo>
                  <a:pt x="0" y="1341245"/>
                </a:lnTo>
                <a:lnTo>
                  <a:pt x="0" y="0"/>
                </a:lnTo>
                <a:close/>
              </a:path>
            </a:pathLst>
          </a:custGeom>
          <a:blipFill>
            <a:blip r:embed="rId9"/>
            <a:stretch>
              <a:fillRect/>
            </a:stretch>
          </a:blipFill>
        </p:spPr>
        <p:txBody>
          <a:bodyPr/>
          <a:lstStyle/>
          <a:p>
            <a:endParaRPr lang="en-US" noProof="0" dirty="0"/>
          </a:p>
        </p:txBody>
      </p:sp>
      <p:sp>
        <p:nvSpPr>
          <p:cNvPr id="13" name="Freeform 13"/>
          <p:cNvSpPr/>
          <p:nvPr/>
        </p:nvSpPr>
        <p:spPr>
          <a:xfrm>
            <a:off x="621677" y="5554907"/>
            <a:ext cx="1889154" cy="1472293"/>
          </a:xfrm>
          <a:custGeom>
            <a:avLst/>
            <a:gdLst/>
            <a:ahLst/>
            <a:cxnLst/>
            <a:rect l="l" t="t" r="r" b="b"/>
            <a:pathLst>
              <a:path w="1889154" h="1472293">
                <a:moveTo>
                  <a:pt x="0" y="0"/>
                </a:moveTo>
                <a:lnTo>
                  <a:pt x="1889153" y="0"/>
                </a:lnTo>
                <a:lnTo>
                  <a:pt x="1889153" y="1472293"/>
                </a:lnTo>
                <a:lnTo>
                  <a:pt x="0" y="1472293"/>
                </a:lnTo>
                <a:lnTo>
                  <a:pt x="0" y="0"/>
                </a:lnTo>
                <a:close/>
              </a:path>
            </a:pathLst>
          </a:custGeom>
          <a:blipFill>
            <a:blip r:embed="rId10"/>
            <a:stretch>
              <a:fillRect/>
            </a:stretch>
          </a:blipFill>
        </p:spPr>
        <p:txBody>
          <a:bodyPr/>
          <a:lstStyle/>
          <a:p>
            <a:endParaRPr lang="en-US" noProof="0" dirty="0"/>
          </a:p>
        </p:txBody>
      </p:sp>
      <p:sp>
        <p:nvSpPr>
          <p:cNvPr id="14" name="TextBox 14"/>
          <p:cNvSpPr txBox="1"/>
          <p:nvPr/>
        </p:nvSpPr>
        <p:spPr>
          <a:xfrm>
            <a:off x="559201" y="2836758"/>
            <a:ext cx="1294008" cy="634276"/>
          </a:xfrm>
          <a:prstGeom prst="rect">
            <a:avLst/>
          </a:prstGeom>
        </p:spPr>
        <p:txBody>
          <a:bodyPr lIns="0" tIns="0" rIns="0" bIns="0" rtlCol="0" anchor="t">
            <a:spAutoFit/>
          </a:bodyPr>
          <a:lstStyle/>
          <a:p>
            <a:pPr algn="ctr">
              <a:lnSpc>
                <a:spcPts val="1679"/>
              </a:lnSpc>
              <a:spcBef>
                <a:spcPct val="0"/>
              </a:spcBef>
            </a:pPr>
            <a:r>
              <a:rPr lang="en-US" sz="1200" b="1" noProof="0" dirty="0">
                <a:solidFill>
                  <a:srgbClr val="000000"/>
                </a:solidFill>
                <a:latin typeface="Arial Nova Condensed Bold"/>
                <a:ea typeface="Arial Nova Condensed Bold"/>
                <a:cs typeface="Arial Nova Condensed Bold"/>
                <a:sym typeface="Arial Nova Condensed Bold"/>
              </a:rPr>
              <a:t>5 Smartphone “boards”</a:t>
            </a:r>
          </a:p>
          <a:p>
            <a:pPr algn="ctr">
              <a:lnSpc>
                <a:spcPts val="1679"/>
              </a:lnSpc>
              <a:spcBef>
                <a:spcPct val="0"/>
              </a:spcBef>
            </a:pPr>
            <a:endParaRPr lang="en-US" sz="1200" b="1" noProof="0" dirty="0">
              <a:solidFill>
                <a:srgbClr val="000000"/>
              </a:solidFill>
              <a:latin typeface="Arial Nova Condensed Bold"/>
              <a:ea typeface="Arial Nova Condensed Bold"/>
              <a:cs typeface="Arial Nova Condensed Bold"/>
              <a:sym typeface="Arial Nova Condensed Bold"/>
            </a:endParaRPr>
          </a:p>
        </p:txBody>
      </p:sp>
      <p:sp>
        <p:nvSpPr>
          <p:cNvPr id="15" name="TextBox 15"/>
          <p:cNvSpPr txBox="1"/>
          <p:nvPr/>
        </p:nvSpPr>
        <p:spPr>
          <a:xfrm>
            <a:off x="2354875" y="2882666"/>
            <a:ext cx="819596" cy="198259"/>
          </a:xfrm>
          <a:prstGeom prst="rect">
            <a:avLst/>
          </a:prstGeom>
        </p:spPr>
        <p:txBody>
          <a:bodyPr lIns="0" tIns="0" rIns="0" bIns="0" rtlCol="0" anchor="t">
            <a:spAutoFit/>
          </a:bodyPr>
          <a:lstStyle/>
          <a:p>
            <a:pPr algn="ctr">
              <a:lnSpc>
                <a:spcPts val="1679"/>
              </a:lnSpc>
              <a:spcBef>
                <a:spcPct val="0"/>
              </a:spcBef>
            </a:pPr>
            <a:r>
              <a:rPr lang="en-US" sz="1200" b="1" noProof="0" dirty="0">
                <a:solidFill>
                  <a:srgbClr val="000000"/>
                </a:solidFill>
                <a:latin typeface="Arial Nova Condensed Bold"/>
                <a:ea typeface="Arial Nova Condensed Bold"/>
                <a:cs typeface="Arial Nova Condensed Bold"/>
                <a:sym typeface="Arial Nova Condensed Bold"/>
              </a:rPr>
              <a:t>1 Help card</a:t>
            </a:r>
          </a:p>
        </p:txBody>
      </p:sp>
      <p:sp>
        <p:nvSpPr>
          <p:cNvPr id="16" name="TextBox 16"/>
          <p:cNvSpPr txBox="1"/>
          <p:nvPr/>
        </p:nvSpPr>
        <p:spPr>
          <a:xfrm>
            <a:off x="3748515" y="2867426"/>
            <a:ext cx="869531" cy="417195"/>
          </a:xfrm>
          <a:prstGeom prst="rect">
            <a:avLst/>
          </a:prstGeom>
        </p:spPr>
        <p:txBody>
          <a:bodyPr lIns="0" tIns="0" rIns="0" bIns="0" rtlCol="0" anchor="t">
            <a:spAutoFit/>
          </a:bodyPr>
          <a:lstStyle/>
          <a:p>
            <a:pPr algn="ctr">
              <a:lnSpc>
                <a:spcPts val="1679"/>
              </a:lnSpc>
              <a:spcBef>
                <a:spcPct val="0"/>
              </a:spcBef>
            </a:pPr>
            <a:r>
              <a:rPr lang="en-US" sz="1200" b="1" noProof="0" dirty="0">
                <a:solidFill>
                  <a:srgbClr val="000000"/>
                </a:solidFill>
                <a:latin typeface="Arial Nova Condensed Bold"/>
                <a:ea typeface="Arial Nova Condensed Bold"/>
                <a:cs typeface="Arial Nova Condensed Bold"/>
                <a:sym typeface="Arial Nova Condensed Bold"/>
              </a:rPr>
              <a:t>15 Event cards</a:t>
            </a:r>
          </a:p>
        </p:txBody>
      </p:sp>
      <p:sp>
        <p:nvSpPr>
          <p:cNvPr id="17" name="TextBox 17"/>
          <p:cNvSpPr txBox="1"/>
          <p:nvPr/>
        </p:nvSpPr>
        <p:spPr>
          <a:xfrm>
            <a:off x="805087" y="4860875"/>
            <a:ext cx="1044922" cy="207645"/>
          </a:xfrm>
          <a:prstGeom prst="rect">
            <a:avLst/>
          </a:prstGeom>
        </p:spPr>
        <p:txBody>
          <a:bodyPr lIns="0" tIns="0" rIns="0" bIns="0" rtlCol="0" anchor="t">
            <a:spAutoFit/>
          </a:bodyPr>
          <a:lstStyle/>
          <a:p>
            <a:pPr algn="ctr">
              <a:lnSpc>
                <a:spcPts val="1679"/>
              </a:lnSpc>
              <a:spcBef>
                <a:spcPct val="0"/>
              </a:spcBef>
            </a:pPr>
            <a:r>
              <a:rPr lang="en-US" sz="1200" b="1" noProof="0" dirty="0">
                <a:solidFill>
                  <a:srgbClr val="000000"/>
                </a:solidFill>
                <a:latin typeface="Arial Nova Condensed Bold"/>
                <a:ea typeface="Arial Nova Condensed Bold"/>
                <a:cs typeface="Arial Nova Condensed Bold"/>
                <a:sym typeface="Arial Nova Condensed Bold"/>
              </a:rPr>
              <a:t>60 Penalty cards </a:t>
            </a:r>
          </a:p>
        </p:txBody>
      </p:sp>
      <p:sp>
        <p:nvSpPr>
          <p:cNvPr id="18" name="TextBox 18"/>
          <p:cNvSpPr txBox="1"/>
          <p:nvPr/>
        </p:nvSpPr>
        <p:spPr>
          <a:xfrm>
            <a:off x="2019303" y="4823219"/>
            <a:ext cx="2856436" cy="464101"/>
          </a:xfrm>
          <a:prstGeom prst="rect">
            <a:avLst/>
          </a:prstGeom>
        </p:spPr>
        <p:txBody>
          <a:bodyPr lIns="0" tIns="0" rIns="0" bIns="0" rtlCol="0" anchor="t">
            <a:spAutoFit/>
          </a:bodyPr>
          <a:lstStyle/>
          <a:p>
            <a:pPr algn="ctr">
              <a:lnSpc>
                <a:spcPts val="1679"/>
              </a:lnSpc>
              <a:spcBef>
                <a:spcPct val="0"/>
              </a:spcBef>
            </a:pPr>
            <a:r>
              <a:rPr lang="en-US" sz="1199" b="1" noProof="0" dirty="0">
                <a:solidFill>
                  <a:srgbClr val="000000"/>
                </a:solidFill>
                <a:latin typeface="Arial Nova Condensed Bold"/>
                <a:ea typeface="Arial Nova Condensed Bold"/>
                <a:cs typeface="Arial Nova Condensed Bold"/>
                <a:sym typeface="Arial Nova Condensed Bold"/>
              </a:rPr>
              <a:t>134 Resource cards</a:t>
            </a:r>
          </a:p>
          <a:p>
            <a:pPr algn="ctr">
              <a:lnSpc>
                <a:spcPts val="1049"/>
              </a:lnSpc>
              <a:spcBef>
                <a:spcPct val="0"/>
              </a:spcBef>
            </a:pPr>
            <a:r>
              <a:rPr lang="en-US" sz="749" b="1" noProof="0" dirty="0">
                <a:solidFill>
                  <a:srgbClr val="000000"/>
                </a:solidFill>
                <a:latin typeface="Arial Nova Condensed Bold"/>
                <a:ea typeface="Arial Nova Condensed Bold"/>
                <a:cs typeface="Arial Nova Condensed Bold"/>
                <a:sym typeface="Arial Nova Condensed Bold"/>
              </a:rPr>
              <a:t>(77 red </a:t>
            </a:r>
            <a:r>
              <a:rPr lang="en-US" sz="749" b="1" noProof="0" dirty="0" err="1">
                <a:solidFill>
                  <a:srgbClr val="000000"/>
                </a:solidFill>
                <a:latin typeface="Arial Nova Condensed Bold"/>
                <a:ea typeface="Arial Nova Condensed Bold"/>
                <a:cs typeface="Arial Nova Condensed Bold"/>
                <a:sym typeface="Arial Nova Condensed Bold"/>
              </a:rPr>
              <a:t>PolluMore</a:t>
            </a:r>
            <a:r>
              <a:rPr lang="en-US" sz="749" b="1" noProof="0" dirty="0">
                <a:solidFill>
                  <a:srgbClr val="000000"/>
                </a:solidFill>
                <a:latin typeface="Arial Nova Condensed Bold"/>
                <a:ea typeface="Arial Nova Condensed Bold"/>
                <a:cs typeface="Arial Nova Condensed Bold"/>
                <a:sym typeface="Arial Nova Condensed Bold"/>
              </a:rPr>
              <a:t> cards, 40 orange </a:t>
            </a:r>
            <a:r>
              <a:rPr lang="en-US" sz="749" b="1" noProof="0" dirty="0" err="1">
                <a:solidFill>
                  <a:srgbClr val="000000"/>
                </a:solidFill>
                <a:latin typeface="Arial Nova Condensed Bold"/>
                <a:ea typeface="Arial Nova Condensed Bold"/>
                <a:cs typeface="Arial Nova Condensed Bold"/>
                <a:sym typeface="Arial Nova Condensed Bold"/>
              </a:rPr>
              <a:t>PolluLess</a:t>
            </a:r>
            <a:r>
              <a:rPr lang="en-US" sz="749" b="1" noProof="0" dirty="0">
                <a:solidFill>
                  <a:srgbClr val="000000"/>
                </a:solidFill>
                <a:latin typeface="Arial Nova Condensed Bold"/>
                <a:ea typeface="Arial Nova Condensed Bold"/>
                <a:cs typeface="Arial Nova Condensed Bold"/>
                <a:sym typeface="Arial Nova Condensed Bold"/>
              </a:rPr>
              <a:t> cards, 17 green </a:t>
            </a:r>
            <a:r>
              <a:rPr lang="en-US" sz="749" b="1" noProof="0" dirty="0" err="1">
                <a:solidFill>
                  <a:srgbClr val="000000"/>
                </a:solidFill>
                <a:latin typeface="Arial Nova Condensed Bold"/>
                <a:ea typeface="Arial Nova Condensed Bold"/>
                <a:cs typeface="Arial Nova Condensed Bold"/>
                <a:sym typeface="Arial Nova Condensed Bold"/>
              </a:rPr>
              <a:t>Recycl</a:t>
            </a:r>
            <a:r>
              <a:rPr lang="en-US" sz="749" b="1" noProof="0" dirty="0">
                <a:solidFill>
                  <a:srgbClr val="000000"/>
                </a:solidFill>
                <a:latin typeface="Arial Nova Condensed Bold"/>
                <a:ea typeface="Arial Nova Condensed Bold"/>
                <a:cs typeface="Arial Nova Condensed Bold"/>
                <a:sym typeface="Arial Nova Condensed Bold"/>
              </a:rPr>
              <a:t>' cards)</a:t>
            </a:r>
          </a:p>
        </p:txBody>
      </p:sp>
      <p:sp>
        <p:nvSpPr>
          <p:cNvPr id="19" name="TextBox 19"/>
          <p:cNvSpPr txBox="1"/>
          <p:nvPr/>
        </p:nvSpPr>
        <p:spPr>
          <a:xfrm>
            <a:off x="2433800" y="6172943"/>
            <a:ext cx="2218372" cy="207645"/>
          </a:xfrm>
          <a:prstGeom prst="rect">
            <a:avLst/>
          </a:prstGeom>
        </p:spPr>
        <p:txBody>
          <a:bodyPr lIns="0" tIns="0" rIns="0" bIns="0" rtlCol="0" anchor="t">
            <a:spAutoFit/>
          </a:bodyPr>
          <a:lstStyle/>
          <a:p>
            <a:pPr algn="ctr">
              <a:lnSpc>
                <a:spcPts val="1679"/>
              </a:lnSpc>
              <a:spcBef>
                <a:spcPct val="0"/>
              </a:spcBef>
            </a:pPr>
            <a:r>
              <a:rPr lang="en-US" sz="1200" b="1" noProof="0" dirty="0">
                <a:solidFill>
                  <a:srgbClr val="000000"/>
                </a:solidFill>
                <a:latin typeface="Arial Nova Condensed Bold"/>
                <a:ea typeface="Arial Nova Condensed Bold"/>
                <a:cs typeface="Arial Nova Condensed Bold"/>
                <a:sym typeface="Arial Nova Condensed Bold"/>
              </a:rPr>
              <a:t>Resource-summary cards </a:t>
            </a:r>
          </a:p>
        </p:txBody>
      </p:sp>
      <p:sp>
        <p:nvSpPr>
          <p:cNvPr id="20" name="TextBox 20"/>
          <p:cNvSpPr txBox="1"/>
          <p:nvPr/>
        </p:nvSpPr>
        <p:spPr>
          <a:xfrm>
            <a:off x="2638600" y="7070625"/>
            <a:ext cx="50800" cy="143722"/>
          </a:xfrm>
          <a:prstGeom prst="rect">
            <a:avLst/>
          </a:prstGeom>
        </p:spPr>
        <p:txBody>
          <a:bodyPr lIns="0" tIns="0" rIns="0" bIns="0" rtlCol="0" anchor="t">
            <a:spAutoFit/>
          </a:bodyPr>
          <a:lstStyle/>
          <a:p>
            <a:pPr algn="ctr">
              <a:lnSpc>
                <a:spcPts val="1120"/>
              </a:lnSpc>
              <a:spcBef>
                <a:spcPct val="0"/>
              </a:spcBef>
            </a:pPr>
            <a:r>
              <a:rPr lang="en-US" sz="800" noProof="0" dirty="0">
                <a:solidFill>
                  <a:srgbClr val="000000"/>
                </a:solidFill>
                <a:latin typeface="Arial Nova Condensed"/>
                <a:ea typeface="Arial Nova Condensed"/>
                <a:cs typeface="Arial Nova Condensed"/>
                <a:sym typeface="Arial Nova Condensed"/>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1825"/>
            <a:ext cx="5328000" cy="7468175"/>
          </a:xfrm>
          <a:custGeom>
            <a:avLst/>
            <a:gdLst/>
            <a:ahLst/>
            <a:cxnLst/>
            <a:rect l="l" t="t" r="r" b="b"/>
            <a:pathLst>
              <a:path w="5328000" h="7468175">
                <a:moveTo>
                  <a:pt x="0" y="0"/>
                </a:moveTo>
                <a:lnTo>
                  <a:pt x="5328000" y="0"/>
                </a:lnTo>
                <a:lnTo>
                  <a:pt x="5328000" y="7468175"/>
                </a:lnTo>
                <a:lnTo>
                  <a:pt x="0" y="7468175"/>
                </a:lnTo>
                <a:lnTo>
                  <a:pt x="0" y="0"/>
                </a:lnTo>
                <a:close/>
              </a:path>
            </a:pathLst>
          </a:custGeom>
          <a:blipFill>
            <a:blip r:embed="rId2"/>
            <a:stretch>
              <a:fillRect t="-627" b="-627"/>
            </a:stretch>
          </a:blipFill>
        </p:spPr>
        <p:txBody>
          <a:bodyPr/>
          <a:lstStyle/>
          <a:p>
            <a:endParaRPr lang="en-US" noProof="0" dirty="0"/>
          </a:p>
        </p:txBody>
      </p:sp>
      <p:grpSp>
        <p:nvGrpSpPr>
          <p:cNvPr id="3" name="Group 3"/>
          <p:cNvGrpSpPr/>
          <p:nvPr/>
        </p:nvGrpSpPr>
        <p:grpSpPr>
          <a:xfrm>
            <a:off x="1441450" y="532800"/>
            <a:ext cx="2904243" cy="482767"/>
            <a:chOff x="0" y="0"/>
            <a:chExt cx="1019655" cy="245491"/>
          </a:xfrm>
        </p:grpSpPr>
        <p:sp>
          <p:nvSpPr>
            <p:cNvPr id="4" name="Freeform 4"/>
            <p:cNvSpPr/>
            <p:nvPr/>
          </p:nvSpPr>
          <p:spPr>
            <a:xfrm>
              <a:off x="0" y="0"/>
              <a:ext cx="1019655" cy="245491"/>
            </a:xfrm>
            <a:custGeom>
              <a:avLst/>
              <a:gdLst/>
              <a:ahLst/>
              <a:cxnLst/>
              <a:rect l="l" t="t" r="r" b="b"/>
              <a:pathLst>
                <a:path w="1019655" h="245491">
                  <a:moveTo>
                    <a:pt x="34749" y="0"/>
                  </a:moveTo>
                  <a:lnTo>
                    <a:pt x="984906" y="0"/>
                  </a:lnTo>
                  <a:cubicBezTo>
                    <a:pt x="1004097" y="0"/>
                    <a:pt x="1019655" y="15557"/>
                    <a:pt x="1019655" y="34749"/>
                  </a:cubicBezTo>
                  <a:lnTo>
                    <a:pt x="1019655" y="210743"/>
                  </a:lnTo>
                  <a:cubicBezTo>
                    <a:pt x="1019655" y="219958"/>
                    <a:pt x="1015994" y="228797"/>
                    <a:pt x="1009477" y="235313"/>
                  </a:cubicBezTo>
                  <a:cubicBezTo>
                    <a:pt x="1002960" y="241830"/>
                    <a:pt x="994122" y="245491"/>
                    <a:pt x="984906" y="245491"/>
                  </a:cubicBezTo>
                  <a:lnTo>
                    <a:pt x="34749" y="245491"/>
                  </a:lnTo>
                  <a:cubicBezTo>
                    <a:pt x="25533" y="245491"/>
                    <a:pt x="16694" y="241830"/>
                    <a:pt x="10178" y="235313"/>
                  </a:cubicBezTo>
                  <a:cubicBezTo>
                    <a:pt x="3661" y="228797"/>
                    <a:pt x="0" y="219958"/>
                    <a:pt x="0" y="210743"/>
                  </a:cubicBezTo>
                  <a:lnTo>
                    <a:pt x="0" y="34749"/>
                  </a:lnTo>
                  <a:cubicBezTo>
                    <a:pt x="0" y="25533"/>
                    <a:pt x="3661" y="16694"/>
                    <a:pt x="10178" y="10178"/>
                  </a:cubicBezTo>
                  <a:cubicBezTo>
                    <a:pt x="16694" y="3661"/>
                    <a:pt x="25533" y="0"/>
                    <a:pt x="34749" y="0"/>
                  </a:cubicBezTo>
                  <a:close/>
                </a:path>
              </a:pathLst>
            </a:custGeom>
            <a:solidFill>
              <a:srgbClr val="000000">
                <a:alpha val="0"/>
              </a:srgbClr>
            </a:solidFill>
            <a:ln w="28575" cap="sq">
              <a:solidFill>
                <a:srgbClr val="000000"/>
              </a:solidFill>
              <a:prstDash val="solid"/>
              <a:miter/>
            </a:ln>
          </p:spPr>
          <p:txBody>
            <a:bodyPr/>
            <a:lstStyle/>
            <a:p>
              <a:endParaRPr lang="en-US" noProof="0" dirty="0"/>
            </a:p>
          </p:txBody>
        </p:sp>
        <p:sp>
          <p:nvSpPr>
            <p:cNvPr id="5" name="TextBox 5"/>
            <p:cNvSpPr txBox="1"/>
            <p:nvPr/>
          </p:nvSpPr>
          <p:spPr>
            <a:xfrm>
              <a:off x="0" y="104775"/>
              <a:ext cx="1019655" cy="140716"/>
            </a:xfrm>
            <a:prstGeom prst="rect">
              <a:avLst/>
            </a:prstGeom>
          </p:spPr>
          <p:txBody>
            <a:bodyPr lIns="0" tIns="0" rIns="0" bIns="0" rtlCol="0" anchor="ctr"/>
            <a:lstStyle/>
            <a:p>
              <a:pPr algn="ctr">
                <a:lnSpc>
                  <a:spcPts val="854"/>
                </a:lnSpc>
              </a:pPr>
              <a:r>
                <a:rPr lang="en-US" sz="1709" b="1" noProof="0" dirty="0">
                  <a:solidFill>
                    <a:srgbClr val="000000"/>
                  </a:solidFill>
                  <a:latin typeface="Arial Nova Condensed Bold"/>
                  <a:ea typeface="Arial Nova Condensed Bold"/>
                  <a:cs typeface="Arial Nova Condensed Bold"/>
                  <a:sym typeface="Arial Nova Condensed Bold"/>
                </a:rPr>
                <a:t>2. The components of the game</a:t>
              </a:r>
            </a:p>
          </p:txBody>
        </p:sp>
      </p:grpSp>
      <p:grpSp>
        <p:nvGrpSpPr>
          <p:cNvPr id="6" name="Group 6"/>
          <p:cNvGrpSpPr/>
          <p:nvPr/>
        </p:nvGrpSpPr>
        <p:grpSpPr>
          <a:xfrm>
            <a:off x="532800" y="3081190"/>
            <a:ext cx="4262400" cy="1280298"/>
            <a:chOff x="0" y="0"/>
            <a:chExt cx="2167467" cy="651042"/>
          </a:xfrm>
        </p:grpSpPr>
        <p:sp>
          <p:nvSpPr>
            <p:cNvPr id="7" name="Freeform 7"/>
            <p:cNvSpPr/>
            <p:nvPr/>
          </p:nvSpPr>
          <p:spPr>
            <a:xfrm>
              <a:off x="0" y="0"/>
              <a:ext cx="2167467" cy="651042"/>
            </a:xfrm>
            <a:custGeom>
              <a:avLst/>
              <a:gdLst/>
              <a:ahLst/>
              <a:cxnLst/>
              <a:rect l="l" t="t" r="r" b="b"/>
              <a:pathLst>
                <a:path w="2167467" h="651042">
                  <a:moveTo>
                    <a:pt x="16347" y="0"/>
                  </a:moveTo>
                  <a:lnTo>
                    <a:pt x="2151120" y="0"/>
                  </a:lnTo>
                  <a:cubicBezTo>
                    <a:pt x="2160148" y="0"/>
                    <a:pt x="2167467" y="7319"/>
                    <a:pt x="2167467" y="16347"/>
                  </a:cubicBezTo>
                  <a:lnTo>
                    <a:pt x="2167467" y="634695"/>
                  </a:lnTo>
                  <a:cubicBezTo>
                    <a:pt x="2167467" y="639031"/>
                    <a:pt x="2165745" y="643189"/>
                    <a:pt x="2162679" y="646254"/>
                  </a:cubicBezTo>
                  <a:cubicBezTo>
                    <a:pt x="2159613" y="649320"/>
                    <a:pt x="2155455" y="651042"/>
                    <a:pt x="2151120" y="651042"/>
                  </a:cubicBezTo>
                  <a:lnTo>
                    <a:pt x="16347" y="651042"/>
                  </a:lnTo>
                  <a:cubicBezTo>
                    <a:pt x="12011" y="651042"/>
                    <a:pt x="7854" y="649320"/>
                    <a:pt x="4788" y="646254"/>
                  </a:cubicBezTo>
                  <a:cubicBezTo>
                    <a:pt x="1722" y="643189"/>
                    <a:pt x="0" y="639031"/>
                    <a:pt x="0" y="634695"/>
                  </a:cubicBezTo>
                  <a:lnTo>
                    <a:pt x="0" y="16347"/>
                  </a:lnTo>
                  <a:cubicBezTo>
                    <a:pt x="0" y="12011"/>
                    <a:pt x="1722" y="7854"/>
                    <a:pt x="4788" y="4788"/>
                  </a:cubicBezTo>
                  <a:cubicBezTo>
                    <a:pt x="7854" y="1722"/>
                    <a:pt x="12011" y="0"/>
                    <a:pt x="16347" y="0"/>
                  </a:cubicBezTo>
                  <a:close/>
                </a:path>
              </a:pathLst>
            </a:custGeom>
            <a:solidFill>
              <a:srgbClr val="D9D9D9">
                <a:alpha val="60000"/>
              </a:srgbClr>
            </a:solidFill>
          </p:spPr>
          <p:txBody>
            <a:bodyPr/>
            <a:lstStyle/>
            <a:p>
              <a:endParaRPr lang="en-US" noProof="0" dirty="0"/>
            </a:p>
          </p:txBody>
        </p:sp>
        <p:sp>
          <p:nvSpPr>
            <p:cNvPr id="8" name="TextBox 8"/>
            <p:cNvSpPr txBox="1"/>
            <p:nvPr/>
          </p:nvSpPr>
          <p:spPr>
            <a:xfrm>
              <a:off x="0" y="-38100"/>
              <a:ext cx="2167467" cy="689142"/>
            </a:xfrm>
            <a:prstGeom prst="rect">
              <a:avLst/>
            </a:prstGeom>
          </p:spPr>
          <p:txBody>
            <a:bodyPr lIns="50800" tIns="50800" rIns="50800" bIns="50800" rtlCol="0" anchor="ctr"/>
            <a:lstStyle/>
            <a:p>
              <a:pPr algn="ctr">
                <a:lnSpc>
                  <a:spcPts val="1819"/>
                </a:lnSpc>
              </a:pPr>
              <a:endParaRPr lang="en-US" noProof="0" dirty="0"/>
            </a:p>
          </p:txBody>
        </p:sp>
      </p:grpSp>
      <p:sp>
        <p:nvSpPr>
          <p:cNvPr id="9" name="TextBox 9"/>
          <p:cNvSpPr txBox="1"/>
          <p:nvPr/>
        </p:nvSpPr>
        <p:spPr>
          <a:xfrm>
            <a:off x="583178" y="3121783"/>
            <a:ext cx="4145281" cy="1240789"/>
          </a:xfrm>
          <a:prstGeom prst="rect">
            <a:avLst/>
          </a:prstGeom>
        </p:spPr>
        <p:txBody>
          <a:bodyPr lIns="0" tIns="0" rIns="0" bIns="0" rtlCol="0" anchor="t">
            <a:spAutoFit/>
          </a:bodyPr>
          <a:lstStyle/>
          <a:p>
            <a:pPr algn="just">
              <a:lnSpc>
                <a:spcPts val="1399"/>
              </a:lnSpc>
              <a:spcBef>
                <a:spcPct val="0"/>
              </a:spcBef>
            </a:pPr>
            <a:r>
              <a:rPr lang="en-US" sz="999" b="1" noProof="0" dirty="0">
                <a:solidFill>
                  <a:srgbClr val="000000"/>
                </a:solidFill>
                <a:latin typeface="Arial Nova Condensed Bold"/>
                <a:ea typeface="Arial Nova Condensed Bold"/>
                <a:cs typeface="Arial Nova Condensed Bold"/>
                <a:sym typeface="Arial Nova Condensed Bold"/>
              </a:rPr>
              <a:t>Note:</a:t>
            </a:r>
          </a:p>
          <a:p>
            <a:pPr marL="215899" lvl="1" indent="-107950" algn="just">
              <a:lnSpc>
                <a:spcPts val="1399"/>
              </a:lnSpc>
              <a:buFont typeface="Arial"/>
              <a:buChar char="•"/>
            </a:pPr>
            <a:r>
              <a:rPr lang="en-US" sz="999" noProof="0" dirty="0">
                <a:solidFill>
                  <a:srgbClr val="000000"/>
                </a:solidFill>
                <a:latin typeface="Arial Nova Condensed"/>
                <a:ea typeface="Arial Nova Condensed"/>
                <a:cs typeface="Arial Nova Condensed"/>
                <a:sym typeface="Arial Nova Condensed"/>
              </a:rPr>
              <a:t>For the sake of simplicity, the </a:t>
            </a:r>
            <a:r>
              <a:rPr lang="en-US" sz="999" b="1" noProof="0" dirty="0">
                <a:solidFill>
                  <a:srgbClr val="000000"/>
                </a:solidFill>
                <a:latin typeface="Arial Nova Condensed Bold"/>
                <a:ea typeface="Arial Nova Condensed Bold"/>
                <a:cs typeface="Arial Nova Condensed Bold"/>
                <a:sym typeface="Arial Nova Condensed Bold"/>
              </a:rPr>
              <a:t>Motherboard</a:t>
            </a:r>
            <a:r>
              <a:rPr lang="en-US" sz="999" noProof="0" dirty="0">
                <a:solidFill>
                  <a:srgbClr val="000000"/>
                </a:solidFill>
                <a:latin typeface="Arial Nova Condensed"/>
                <a:ea typeface="Arial Nova Condensed"/>
                <a:cs typeface="Arial Nova Condensed"/>
                <a:sym typeface="Arial Nova Condensed"/>
              </a:rPr>
              <a:t> component also incorporates all the associated electronic components: processor, RAM, etc. as well as the speakers, cameras, antenna, and so on.</a:t>
            </a:r>
          </a:p>
          <a:p>
            <a:pPr marL="215899" lvl="1" indent="-107950" algn="just">
              <a:lnSpc>
                <a:spcPts val="1399"/>
              </a:lnSpc>
              <a:buFont typeface="Arial"/>
              <a:buChar char="•"/>
            </a:pPr>
            <a:r>
              <a:rPr lang="en-US" sz="999" noProof="0" dirty="0">
                <a:solidFill>
                  <a:srgbClr val="000000"/>
                </a:solidFill>
                <a:latin typeface="Arial Nova Condensed"/>
                <a:ea typeface="Arial Nova Condensed"/>
                <a:cs typeface="Arial Nova Condensed"/>
                <a:sym typeface="Arial Nova Condensed"/>
              </a:rPr>
              <a:t>The number of cards required for the different components does not represent the actual weight of these resources in a smartphone or the quantity of materials used, but symbolizes the variety of resources required.</a:t>
            </a:r>
          </a:p>
        </p:txBody>
      </p:sp>
      <p:sp>
        <p:nvSpPr>
          <p:cNvPr id="10" name="Freeform 10"/>
          <p:cNvSpPr/>
          <p:nvPr/>
        </p:nvSpPr>
        <p:spPr>
          <a:xfrm>
            <a:off x="1753239" y="4466997"/>
            <a:ext cx="1770723" cy="2513149"/>
          </a:xfrm>
          <a:custGeom>
            <a:avLst/>
            <a:gdLst/>
            <a:ahLst/>
            <a:cxnLst/>
            <a:rect l="l" t="t" r="r" b="b"/>
            <a:pathLst>
              <a:path w="1770723" h="2513149">
                <a:moveTo>
                  <a:pt x="0" y="0"/>
                </a:moveTo>
                <a:lnTo>
                  <a:pt x="1770722" y="0"/>
                </a:lnTo>
                <a:lnTo>
                  <a:pt x="1770722" y="2513149"/>
                </a:lnTo>
                <a:lnTo>
                  <a:pt x="0" y="2513149"/>
                </a:lnTo>
                <a:lnTo>
                  <a:pt x="0" y="0"/>
                </a:lnTo>
                <a:close/>
              </a:path>
            </a:pathLst>
          </a:custGeom>
          <a:blipFill>
            <a:blip r:embed="rId3"/>
            <a:stretch>
              <a:fillRect/>
            </a:stretch>
          </a:blipFill>
        </p:spPr>
        <p:txBody>
          <a:bodyPr/>
          <a:lstStyle/>
          <a:p>
            <a:endParaRPr lang="en-US" noProof="0" dirty="0"/>
          </a:p>
        </p:txBody>
      </p:sp>
      <p:sp>
        <p:nvSpPr>
          <p:cNvPr id="11" name="TextBox 11"/>
          <p:cNvSpPr txBox="1"/>
          <p:nvPr/>
        </p:nvSpPr>
        <p:spPr>
          <a:xfrm>
            <a:off x="583178" y="1140950"/>
            <a:ext cx="1544072" cy="210699"/>
          </a:xfrm>
          <a:prstGeom prst="rect">
            <a:avLst/>
          </a:prstGeom>
        </p:spPr>
        <p:txBody>
          <a:bodyPr wrap="square" lIns="0" tIns="0" rIns="0" bIns="0" rtlCol="0" anchor="t">
            <a:spAutoFit/>
          </a:bodyPr>
          <a:lstStyle/>
          <a:p>
            <a:pPr algn="ctr">
              <a:lnSpc>
                <a:spcPts val="1819"/>
              </a:lnSpc>
              <a:spcBef>
                <a:spcPct val="0"/>
              </a:spcBef>
            </a:pPr>
            <a:r>
              <a:rPr lang="en-US" sz="1299" b="1" noProof="0" dirty="0">
                <a:solidFill>
                  <a:srgbClr val="000000"/>
                </a:solidFill>
                <a:latin typeface="Arial Nova Condensed Bold"/>
                <a:ea typeface="Arial Nova Condensed Bold"/>
                <a:cs typeface="Arial Nova Condensed Bold"/>
                <a:sym typeface="Arial Nova Condensed Bold"/>
              </a:rPr>
              <a:t>Smartphone “board”</a:t>
            </a:r>
          </a:p>
        </p:txBody>
      </p:sp>
      <p:sp>
        <p:nvSpPr>
          <p:cNvPr id="12" name="TextBox 12"/>
          <p:cNvSpPr txBox="1"/>
          <p:nvPr/>
        </p:nvSpPr>
        <p:spPr>
          <a:xfrm>
            <a:off x="583389" y="1339850"/>
            <a:ext cx="4212022" cy="1599862"/>
          </a:xfrm>
          <a:prstGeom prst="rect">
            <a:avLst/>
          </a:prstGeom>
        </p:spPr>
        <p:txBody>
          <a:bodyPr lIns="0" tIns="0" rIns="0" bIns="0" rtlCol="0" anchor="t">
            <a:spAutoFit/>
          </a:bodyPr>
          <a:lstStyle/>
          <a:p>
            <a:pPr algn="just">
              <a:lnSpc>
                <a:spcPts val="1399"/>
              </a:lnSpc>
              <a:spcBef>
                <a:spcPct val="0"/>
              </a:spcBef>
            </a:pPr>
            <a:r>
              <a:rPr lang="en-US" sz="999" noProof="0" dirty="0">
                <a:solidFill>
                  <a:srgbClr val="000000"/>
                </a:solidFill>
                <a:latin typeface="Arial Nova Condensed"/>
                <a:ea typeface="Arial Nova Condensed"/>
                <a:cs typeface="Arial Nova Condensed"/>
                <a:sym typeface="Arial Nova Condensed"/>
              </a:rPr>
              <a:t>The smartphone you are going to build is represented by a Smartphone “Board” made up of 4 components: </a:t>
            </a:r>
            <a:r>
              <a:rPr lang="en-US" sz="999" b="1" noProof="0" dirty="0">
                <a:solidFill>
                  <a:srgbClr val="000000"/>
                </a:solidFill>
                <a:latin typeface="Arial Nova Condensed Bold"/>
                <a:ea typeface="Arial Nova Condensed Bold"/>
                <a:cs typeface="Arial Nova Condensed Bold"/>
                <a:sym typeface="Arial Nova Condensed Bold"/>
              </a:rPr>
              <a:t>Casing</a:t>
            </a:r>
            <a:r>
              <a:rPr lang="en-US" sz="999" noProof="0" dirty="0">
                <a:solidFill>
                  <a:srgbClr val="000000"/>
                </a:solidFill>
                <a:latin typeface="Arial Nova Condensed"/>
                <a:ea typeface="Arial Nova Condensed"/>
                <a:cs typeface="Arial Nova Condensed"/>
                <a:sym typeface="Arial Nova Condensed"/>
              </a:rPr>
              <a:t>, </a:t>
            </a:r>
            <a:r>
              <a:rPr lang="en-US" sz="999" b="1" noProof="0" dirty="0">
                <a:solidFill>
                  <a:srgbClr val="000000"/>
                </a:solidFill>
                <a:latin typeface="Arial Nova Condensed Bold"/>
                <a:ea typeface="Arial Nova Condensed Bold"/>
                <a:cs typeface="Arial Nova Condensed Bold"/>
                <a:sym typeface="Arial Nova Condensed Bold"/>
              </a:rPr>
              <a:t>Motherboard</a:t>
            </a:r>
            <a:r>
              <a:rPr lang="en-US" sz="999" noProof="0" dirty="0">
                <a:solidFill>
                  <a:srgbClr val="000000"/>
                </a:solidFill>
                <a:latin typeface="Arial Nova Condensed"/>
                <a:ea typeface="Arial Nova Condensed"/>
                <a:cs typeface="Arial Nova Condensed"/>
                <a:sym typeface="Arial Nova Condensed"/>
              </a:rPr>
              <a:t>, </a:t>
            </a:r>
            <a:r>
              <a:rPr lang="en-US" sz="999" b="1" noProof="0" dirty="0">
                <a:solidFill>
                  <a:srgbClr val="000000"/>
                </a:solidFill>
                <a:latin typeface="Arial Nova Condensed Bold"/>
                <a:ea typeface="Arial Nova Condensed Bold"/>
                <a:cs typeface="Arial Nova Condensed Bold"/>
                <a:sym typeface="Arial Nova Condensed Bold"/>
              </a:rPr>
              <a:t>Battery</a:t>
            </a:r>
            <a:r>
              <a:rPr lang="en-US" sz="999" noProof="0" dirty="0">
                <a:solidFill>
                  <a:srgbClr val="000000"/>
                </a:solidFill>
                <a:latin typeface="Arial Nova Condensed"/>
                <a:ea typeface="Arial Nova Condensed"/>
                <a:cs typeface="Arial Nova Condensed"/>
                <a:sym typeface="Arial Nova Condensed"/>
              </a:rPr>
              <a:t> and </a:t>
            </a:r>
            <a:r>
              <a:rPr lang="en-US" sz="999" b="1" noProof="0" dirty="0">
                <a:solidFill>
                  <a:srgbClr val="000000"/>
                </a:solidFill>
                <a:latin typeface="Arial Nova Condensed Bold"/>
                <a:ea typeface="Arial Nova Condensed Bold"/>
                <a:cs typeface="Arial Nova Condensed Bold"/>
                <a:sym typeface="Arial Nova Condensed Bold"/>
              </a:rPr>
              <a:t>Touchscreen</a:t>
            </a:r>
            <a:r>
              <a:rPr lang="en-US" sz="999" noProof="0" dirty="0">
                <a:solidFill>
                  <a:srgbClr val="000000"/>
                </a:solidFill>
                <a:latin typeface="Arial Nova Condensed"/>
                <a:ea typeface="Arial Nova Condensed"/>
                <a:cs typeface="Arial Nova Condensed"/>
                <a:sym typeface="Arial Nova Condensed"/>
              </a:rPr>
              <a:t>. Manufacturing a component earns you a certain number of </a:t>
            </a:r>
            <a:r>
              <a:rPr lang="en-US" sz="999" b="1" noProof="0" dirty="0">
                <a:solidFill>
                  <a:srgbClr val="000000"/>
                </a:solidFill>
                <a:latin typeface="Arial Nova Condensed Bold"/>
                <a:ea typeface="Arial Nova Condensed Bold"/>
                <a:cs typeface="Arial Nova Condensed Bold"/>
                <a:sym typeface="Arial Nova Condensed Bold"/>
              </a:rPr>
              <a:t>points</a:t>
            </a:r>
            <a:r>
              <a:rPr lang="en-US" sz="999" noProof="0" dirty="0">
                <a:solidFill>
                  <a:srgbClr val="000000"/>
                </a:solidFill>
                <a:latin typeface="Arial Nova Condensed"/>
                <a:ea typeface="Arial Nova Condensed"/>
                <a:cs typeface="Arial Nova Condensed"/>
                <a:sym typeface="Arial Nova Condensed"/>
              </a:rPr>
              <a:t>, indicated next to the component's name on the “board”.</a:t>
            </a:r>
          </a:p>
          <a:p>
            <a:pPr algn="just">
              <a:lnSpc>
                <a:spcPts val="1399"/>
              </a:lnSpc>
              <a:spcBef>
                <a:spcPct val="0"/>
              </a:spcBef>
            </a:pPr>
            <a:endParaRPr lang="en-US" sz="999" noProof="0" dirty="0">
              <a:solidFill>
                <a:srgbClr val="000000"/>
              </a:solidFill>
              <a:latin typeface="Arial Nova Condensed"/>
              <a:ea typeface="Arial Nova Condensed"/>
              <a:cs typeface="Arial Nova Condensed"/>
              <a:sym typeface="Arial Nova Condensed"/>
            </a:endParaRPr>
          </a:p>
          <a:p>
            <a:pPr algn="just">
              <a:lnSpc>
                <a:spcPts val="1399"/>
              </a:lnSpc>
              <a:spcBef>
                <a:spcPct val="0"/>
              </a:spcBef>
            </a:pPr>
            <a:r>
              <a:rPr lang="en-US" sz="999" noProof="0" dirty="0">
                <a:solidFill>
                  <a:srgbClr val="000000"/>
                </a:solidFill>
                <a:latin typeface="Arial Nova Condensed"/>
                <a:ea typeface="Arial Nova Condensed"/>
                <a:cs typeface="Arial Nova Condensed"/>
                <a:sym typeface="Arial Nova Condensed"/>
              </a:rPr>
              <a:t>Each component is manufactured from </a:t>
            </a:r>
            <a:r>
              <a:rPr lang="en-US" sz="999" b="1" noProof="0" dirty="0">
                <a:solidFill>
                  <a:srgbClr val="000000"/>
                </a:solidFill>
                <a:latin typeface="Arial Nova Condensed Bold"/>
                <a:ea typeface="Arial Nova Condensed Bold"/>
                <a:cs typeface="Arial Nova Condensed Bold"/>
                <a:sym typeface="Arial Nova Condensed Bold"/>
              </a:rPr>
              <a:t>resources</a:t>
            </a:r>
            <a:r>
              <a:rPr lang="en-US" sz="999" noProof="0" dirty="0">
                <a:solidFill>
                  <a:srgbClr val="000000"/>
                </a:solidFill>
                <a:latin typeface="Arial Nova Condensed"/>
                <a:ea typeface="Arial Nova Condensed"/>
                <a:cs typeface="Arial Nova Condensed"/>
                <a:sym typeface="Arial Nova Condensed"/>
              </a:rPr>
              <a:t>, which are made up of different </a:t>
            </a:r>
            <a:r>
              <a:rPr lang="en-US" sz="999" b="1" noProof="0" dirty="0">
                <a:solidFill>
                  <a:srgbClr val="000000"/>
                </a:solidFill>
                <a:latin typeface="Arial Nova Condensed Bold"/>
                <a:ea typeface="Arial Nova Condensed Bold"/>
                <a:cs typeface="Arial Nova Condensed Bold"/>
                <a:sym typeface="Arial Nova Condensed Bold"/>
              </a:rPr>
              <a:t>types of specific resources</a:t>
            </a:r>
            <a:r>
              <a:rPr lang="en-US" sz="999" noProof="0" dirty="0">
                <a:solidFill>
                  <a:srgbClr val="000000"/>
                </a:solidFill>
                <a:latin typeface="Arial Nova Condensed"/>
                <a:ea typeface="Arial Nova Condensed"/>
                <a:cs typeface="Arial Nova Condensed"/>
                <a:sym typeface="Arial Nova Condensed"/>
              </a:rPr>
              <a:t> (Base metals, Precious metals, Rare earths, Other metals and Other materials). The numbers shown on each type of resource indicate </a:t>
            </a:r>
            <a:r>
              <a:rPr lang="en-US" sz="999" b="1" noProof="0" dirty="0">
                <a:solidFill>
                  <a:srgbClr val="000000"/>
                </a:solidFill>
                <a:latin typeface="Arial Nova Condensed Bold"/>
                <a:ea typeface="Arial Nova Condensed Bold"/>
                <a:cs typeface="Arial Nova Condensed Bold"/>
                <a:sym typeface="Arial Nova Condensed Bold"/>
              </a:rPr>
              <a:t>the quantity </a:t>
            </a:r>
            <a:r>
              <a:rPr lang="en-US" sz="999" noProof="0" dirty="0">
                <a:solidFill>
                  <a:srgbClr val="000000"/>
                </a:solidFill>
                <a:latin typeface="Arial Nova Condensed"/>
                <a:ea typeface="Arial Nova Condensed"/>
                <a:cs typeface="Arial Nova Condensed"/>
                <a:sym typeface="Arial Nova Condensed"/>
              </a:rPr>
              <a:t>required to </a:t>
            </a:r>
            <a:r>
              <a:rPr lang="en-US" sz="999" b="1" noProof="0" dirty="0">
                <a:solidFill>
                  <a:srgbClr val="000000"/>
                </a:solidFill>
                <a:latin typeface="Arial Nova Condensed Bold"/>
                <a:ea typeface="Arial Nova Condensed Bold"/>
                <a:cs typeface="Arial Nova Condensed Bold"/>
                <a:sym typeface="Arial Nova Condensed Bold"/>
              </a:rPr>
              <a:t>manufacture</a:t>
            </a:r>
            <a:r>
              <a:rPr lang="en-US" sz="999" noProof="0" dirty="0">
                <a:solidFill>
                  <a:srgbClr val="000000"/>
                </a:solidFill>
                <a:latin typeface="Arial Nova Condensed"/>
                <a:ea typeface="Arial Nova Condensed"/>
                <a:cs typeface="Arial Nova Condensed"/>
                <a:sym typeface="Arial Nova Condensed"/>
              </a:rPr>
              <a:t> each component.</a:t>
            </a:r>
          </a:p>
        </p:txBody>
      </p:sp>
      <p:sp>
        <p:nvSpPr>
          <p:cNvPr id="13" name="TextBox 13"/>
          <p:cNvSpPr txBox="1"/>
          <p:nvPr/>
        </p:nvSpPr>
        <p:spPr>
          <a:xfrm>
            <a:off x="2638600" y="7076925"/>
            <a:ext cx="50800" cy="143722"/>
          </a:xfrm>
          <a:prstGeom prst="rect">
            <a:avLst/>
          </a:prstGeom>
        </p:spPr>
        <p:txBody>
          <a:bodyPr lIns="0" tIns="0" rIns="0" bIns="0" rtlCol="0" anchor="t">
            <a:spAutoFit/>
          </a:bodyPr>
          <a:lstStyle/>
          <a:p>
            <a:pPr algn="ctr">
              <a:lnSpc>
                <a:spcPts val="1120"/>
              </a:lnSpc>
              <a:spcBef>
                <a:spcPct val="0"/>
              </a:spcBef>
            </a:pPr>
            <a:r>
              <a:rPr lang="en-US" sz="800" noProof="0" dirty="0">
                <a:solidFill>
                  <a:srgbClr val="000000"/>
                </a:solidFill>
                <a:latin typeface="Arial Nova Condensed"/>
                <a:ea typeface="Arial Nova Condensed"/>
                <a:cs typeface="Arial Nova Condensed"/>
                <a:sym typeface="Arial Nova Condensed"/>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1825"/>
            <a:ext cx="5328000" cy="7468175"/>
          </a:xfrm>
          <a:custGeom>
            <a:avLst/>
            <a:gdLst/>
            <a:ahLst/>
            <a:cxnLst/>
            <a:rect l="l" t="t" r="r" b="b"/>
            <a:pathLst>
              <a:path w="5328000" h="7468175">
                <a:moveTo>
                  <a:pt x="0" y="0"/>
                </a:moveTo>
                <a:lnTo>
                  <a:pt x="5328000" y="0"/>
                </a:lnTo>
                <a:lnTo>
                  <a:pt x="5328000" y="7468175"/>
                </a:lnTo>
                <a:lnTo>
                  <a:pt x="0" y="7468175"/>
                </a:lnTo>
                <a:lnTo>
                  <a:pt x="0" y="0"/>
                </a:lnTo>
                <a:close/>
              </a:path>
            </a:pathLst>
          </a:custGeom>
          <a:blipFill>
            <a:blip r:embed="rId2"/>
            <a:stretch>
              <a:fillRect t="-627" b="-627"/>
            </a:stretch>
          </a:blipFill>
        </p:spPr>
        <p:txBody>
          <a:bodyPr/>
          <a:lstStyle/>
          <a:p>
            <a:endParaRPr lang="en-US" noProof="0" dirty="0"/>
          </a:p>
        </p:txBody>
      </p:sp>
      <p:sp>
        <p:nvSpPr>
          <p:cNvPr id="3" name="TextBox 3"/>
          <p:cNvSpPr txBox="1"/>
          <p:nvPr/>
        </p:nvSpPr>
        <p:spPr>
          <a:xfrm>
            <a:off x="566300" y="594673"/>
            <a:ext cx="1257935" cy="233680"/>
          </a:xfrm>
          <a:prstGeom prst="rect">
            <a:avLst/>
          </a:prstGeom>
        </p:spPr>
        <p:txBody>
          <a:bodyPr lIns="0" tIns="0" rIns="0" bIns="0" rtlCol="0" anchor="t">
            <a:spAutoFit/>
          </a:bodyPr>
          <a:lstStyle/>
          <a:p>
            <a:pPr algn="ctr">
              <a:lnSpc>
                <a:spcPts val="1819"/>
              </a:lnSpc>
              <a:spcBef>
                <a:spcPct val="0"/>
              </a:spcBef>
            </a:pPr>
            <a:r>
              <a:rPr lang="en-US" sz="1299" b="1" noProof="0" dirty="0">
                <a:solidFill>
                  <a:srgbClr val="000000"/>
                </a:solidFill>
                <a:latin typeface="Arial Nova Condensed Bold"/>
                <a:ea typeface="Arial Nova Condensed Bold"/>
                <a:cs typeface="Arial Nova Condensed Bold"/>
                <a:sym typeface="Arial Nova Condensed Bold"/>
              </a:rPr>
              <a:t>Resource cards</a:t>
            </a:r>
          </a:p>
        </p:txBody>
      </p:sp>
      <p:sp>
        <p:nvSpPr>
          <p:cNvPr id="4" name="TextBox 4"/>
          <p:cNvSpPr txBox="1"/>
          <p:nvPr/>
        </p:nvSpPr>
        <p:spPr>
          <a:xfrm>
            <a:off x="566320" y="927650"/>
            <a:ext cx="4228880" cy="522644"/>
          </a:xfrm>
          <a:prstGeom prst="rect">
            <a:avLst/>
          </a:prstGeom>
        </p:spPr>
        <p:txBody>
          <a:bodyPr lIns="0" tIns="0" rIns="0" bIns="0" rtlCol="0" anchor="t">
            <a:spAutoFit/>
          </a:bodyPr>
          <a:lstStyle/>
          <a:p>
            <a:pPr algn="just">
              <a:lnSpc>
                <a:spcPts val="1399"/>
              </a:lnSpc>
              <a:spcBef>
                <a:spcPct val="0"/>
              </a:spcBef>
            </a:pPr>
            <a:r>
              <a:rPr lang="en-US" sz="999" noProof="0" dirty="0">
                <a:solidFill>
                  <a:srgbClr val="000000"/>
                </a:solidFill>
                <a:latin typeface="Arial Nova Condensed"/>
                <a:ea typeface="Arial Nova Condensed"/>
                <a:cs typeface="Arial Nova Condensed"/>
                <a:sym typeface="Arial Nova Condensed"/>
              </a:rPr>
              <a:t>To manufacture the components of your smartphone, you will need </a:t>
            </a:r>
            <a:r>
              <a:rPr lang="en-US" sz="999" b="1" noProof="0" dirty="0">
                <a:solidFill>
                  <a:srgbClr val="000000"/>
                </a:solidFill>
                <a:latin typeface="Arial Nova Condensed Bold"/>
                <a:ea typeface="Arial Nova Condensed Bold"/>
                <a:cs typeface="Arial Nova Condensed Bold"/>
                <a:sym typeface="Arial Nova Condensed Bold"/>
              </a:rPr>
              <a:t>resources</a:t>
            </a:r>
            <a:r>
              <a:rPr lang="en-US" sz="999" noProof="0" dirty="0">
                <a:solidFill>
                  <a:srgbClr val="000000"/>
                </a:solidFill>
                <a:latin typeface="Arial Nova Condensed"/>
                <a:ea typeface="Arial Nova Condensed"/>
                <a:cs typeface="Arial Nova Condensed"/>
                <a:sym typeface="Arial Nova Condensed"/>
              </a:rPr>
              <a:t>. You can procure the resources from </a:t>
            </a:r>
            <a:r>
              <a:rPr lang="en-US" sz="999" b="1" noProof="0" dirty="0">
                <a:solidFill>
                  <a:srgbClr val="000000"/>
                </a:solidFill>
                <a:latin typeface="Arial Nova Condensed Bold"/>
                <a:ea typeface="Arial Nova Condensed Bold"/>
                <a:cs typeface="Arial Nova Condensed Bold"/>
                <a:sym typeface="Arial Nova Condensed Bold"/>
              </a:rPr>
              <a:t>3 suppliers</a:t>
            </a:r>
            <a:r>
              <a:rPr lang="en-US" sz="999" noProof="0" dirty="0">
                <a:solidFill>
                  <a:srgbClr val="000000"/>
                </a:solidFill>
              </a:rPr>
              <a:t>, </a:t>
            </a:r>
            <a:r>
              <a:rPr lang="en-US" sz="999" noProof="0" dirty="0">
                <a:solidFill>
                  <a:srgbClr val="000000"/>
                </a:solidFill>
                <a:latin typeface="Arial Nova Condensed"/>
                <a:ea typeface="Arial Nova Condensed"/>
                <a:cs typeface="Arial Nova Condensed"/>
                <a:sym typeface="Arial Nova Condensed"/>
              </a:rPr>
              <a:t>who are differentiated by their color and logo:</a:t>
            </a:r>
          </a:p>
        </p:txBody>
      </p:sp>
      <p:sp>
        <p:nvSpPr>
          <p:cNvPr id="5" name="TextBox 5"/>
          <p:cNvSpPr txBox="1"/>
          <p:nvPr/>
        </p:nvSpPr>
        <p:spPr>
          <a:xfrm>
            <a:off x="1894536" y="1644687"/>
            <a:ext cx="2900664" cy="522644"/>
          </a:xfrm>
          <a:prstGeom prst="rect">
            <a:avLst/>
          </a:prstGeom>
        </p:spPr>
        <p:txBody>
          <a:bodyPr lIns="0" tIns="0" rIns="0" bIns="0" rtlCol="0" anchor="t">
            <a:spAutoFit/>
          </a:bodyPr>
          <a:lstStyle/>
          <a:p>
            <a:pPr algn="just">
              <a:lnSpc>
                <a:spcPts val="1399"/>
              </a:lnSpc>
              <a:spcBef>
                <a:spcPct val="0"/>
              </a:spcBef>
            </a:pPr>
            <a:r>
              <a:rPr lang="en-US" sz="999" b="1" noProof="0" dirty="0">
                <a:solidFill>
                  <a:srgbClr val="000000"/>
                </a:solidFill>
                <a:latin typeface="Arial Nova Condensed Bold"/>
                <a:ea typeface="Arial Nova Condensed Bold"/>
                <a:cs typeface="Arial Nova Condensed Bold"/>
                <a:sym typeface="Arial Nova Condensed Bold"/>
              </a:rPr>
              <a:t>Red: </a:t>
            </a:r>
            <a:r>
              <a:rPr lang="en-US" sz="999" b="1" noProof="0" dirty="0" err="1">
                <a:solidFill>
                  <a:srgbClr val="000000"/>
                </a:solidFill>
                <a:latin typeface="Arial Nova Condensed Bold"/>
                <a:ea typeface="Arial Nova Condensed Bold"/>
                <a:cs typeface="Arial Nova Condensed Bold"/>
                <a:sym typeface="Arial Nova Condensed Bold"/>
              </a:rPr>
              <a:t>PolluMore</a:t>
            </a:r>
            <a:r>
              <a:rPr lang="en-US" sz="999" b="1" noProof="0" dirty="0">
                <a:solidFill>
                  <a:srgbClr val="000000"/>
                </a:solidFill>
                <a:latin typeface="Arial Nova Condensed Bold"/>
                <a:ea typeface="Arial Nova Condensed Bold"/>
                <a:cs typeface="Arial Nova Condensed Bold"/>
                <a:sym typeface="Arial Nova Condensed Bold"/>
              </a:rPr>
              <a:t> </a:t>
            </a:r>
          </a:p>
          <a:p>
            <a:pPr algn="just">
              <a:lnSpc>
                <a:spcPts val="1399"/>
              </a:lnSpc>
              <a:spcBef>
                <a:spcPct val="0"/>
              </a:spcBef>
            </a:pPr>
            <a:r>
              <a:rPr lang="en-US" sz="999" noProof="0" dirty="0">
                <a:solidFill>
                  <a:srgbClr val="000000"/>
                </a:solidFill>
                <a:latin typeface="Arial Nova Condensed"/>
                <a:ea typeface="Arial Nova Condensed"/>
                <a:cs typeface="Arial Nova Condensed"/>
                <a:sym typeface="Arial Nova Condensed"/>
              </a:rPr>
              <a:t>uses traditional mining methods that pollute and are not eco-friendly.</a:t>
            </a:r>
          </a:p>
        </p:txBody>
      </p:sp>
      <p:sp>
        <p:nvSpPr>
          <p:cNvPr id="6" name="TextBox 6"/>
          <p:cNvSpPr txBox="1"/>
          <p:nvPr/>
        </p:nvSpPr>
        <p:spPr>
          <a:xfrm>
            <a:off x="1894536" y="3426938"/>
            <a:ext cx="2900664" cy="702180"/>
          </a:xfrm>
          <a:prstGeom prst="rect">
            <a:avLst/>
          </a:prstGeom>
        </p:spPr>
        <p:txBody>
          <a:bodyPr lIns="0" tIns="0" rIns="0" bIns="0" rtlCol="0" anchor="t">
            <a:spAutoFit/>
          </a:bodyPr>
          <a:lstStyle/>
          <a:p>
            <a:pPr algn="just">
              <a:lnSpc>
                <a:spcPts val="1399"/>
              </a:lnSpc>
              <a:spcBef>
                <a:spcPct val="0"/>
              </a:spcBef>
            </a:pPr>
            <a:r>
              <a:rPr lang="en-US" sz="999" b="1" noProof="0" dirty="0">
                <a:solidFill>
                  <a:srgbClr val="000000"/>
                </a:solidFill>
                <a:latin typeface="Arial Nova Condensed Bold"/>
                <a:ea typeface="Arial Nova Condensed Bold"/>
                <a:cs typeface="Arial Nova Condensed Bold"/>
                <a:sym typeface="Arial Nova Condensed Bold"/>
              </a:rPr>
              <a:t>Orange: </a:t>
            </a:r>
            <a:r>
              <a:rPr lang="en-US" sz="999" b="1" noProof="0" dirty="0" err="1">
                <a:solidFill>
                  <a:srgbClr val="000000"/>
                </a:solidFill>
                <a:latin typeface="Arial Nova Condensed Bold"/>
                <a:ea typeface="Arial Nova Condensed Bold"/>
                <a:cs typeface="Arial Nova Condensed Bold"/>
                <a:sym typeface="Arial Nova Condensed Bold"/>
              </a:rPr>
              <a:t>PolluLess</a:t>
            </a:r>
            <a:r>
              <a:rPr lang="en-US" sz="999" b="1" noProof="0" dirty="0">
                <a:solidFill>
                  <a:srgbClr val="000000"/>
                </a:solidFill>
                <a:latin typeface="Arial Nova Condensed Bold"/>
                <a:ea typeface="Arial Nova Condensed Bold"/>
                <a:cs typeface="Arial Nova Condensed Bold"/>
                <a:sym typeface="Arial Nova Condensed Bold"/>
              </a:rPr>
              <a:t> </a:t>
            </a:r>
          </a:p>
          <a:p>
            <a:pPr algn="just">
              <a:lnSpc>
                <a:spcPts val="1399"/>
              </a:lnSpc>
              <a:spcBef>
                <a:spcPct val="0"/>
              </a:spcBef>
            </a:pPr>
            <a:r>
              <a:rPr lang="en-US" sz="999" noProof="0" dirty="0">
                <a:solidFill>
                  <a:srgbClr val="000000"/>
                </a:solidFill>
                <a:latin typeface="Arial Nova Condensed"/>
                <a:ea typeface="Arial Nova Condensed"/>
                <a:cs typeface="Arial Nova Condensed"/>
                <a:sym typeface="Arial Nova Condensed"/>
              </a:rPr>
              <a:t>uses more responsible mining methods and tries to take environmental and social issues into account.</a:t>
            </a:r>
          </a:p>
          <a:p>
            <a:pPr algn="just">
              <a:lnSpc>
                <a:spcPts val="1399"/>
              </a:lnSpc>
              <a:spcBef>
                <a:spcPct val="0"/>
              </a:spcBef>
            </a:pPr>
            <a:endParaRPr lang="en-US" sz="999" noProof="0" dirty="0">
              <a:solidFill>
                <a:srgbClr val="000000"/>
              </a:solidFill>
              <a:latin typeface="Arial Nova Condensed"/>
              <a:ea typeface="Arial Nova Condensed"/>
              <a:cs typeface="Arial Nova Condensed"/>
              <a:sym typeface="Arial Nova Condensed"/>
            </a:endParaRPr>
          </a:p>
        </p:txBody>
      </p:sp>
      <p:sp>
        <p:nvSpPr>
          <p:cNvPr id="7" name="TextBox 7"/>
          <p:cNvSpPr txBox="1"/>
          <p:nvPr/>
        </p:nvSpPr>
        <p:spPr>
          <a:xfrm>
            <a:off x="1894536" y="5308504"/>
            <a:ext cx="2900664" cy="522644"/>
          </a:xfrm>
          <a:prstGeom prst="rect">
            <a:avLst/>
          </a:prstGeom>
        </p:spPr>
        <p:txBody>
          <a:bodyPr lIns="0" tIns="0" rIns="0" bIns="0" rtlCol="0" anchor="t">
            <a:spAutoFit/>
          </a:bodyPr>
          <a:lstStyle/>
          <a:p>
            <a:pPr algn="just">
              <a:lnSpc>
                <a:spcPts val="1399"/>
              </a:lnSpc>
              <a:spcBef>
                <a:spcPct val="0"/>
              </a:spcBef>
            </a:pPr>
            <a:r>
              <a:rPr lang="en-US" sz="999" b="1" noProof="0" dirty="0">
                <a:solidFill>
                  <a:srgbClr val="000000"/>
                </a:solidFill>
                <a:latin typeface="Arial Nova Condensed Bold"/>
                <a:ea typeface="Arial Nova Condensed Bold"/>
                <a:cs typeface="Arial Nova Condensed Bold"/>
                <a:sym typeface="Arial Nova Condensed Bold"/>
              </a:rPr>
              <a:t>Green: </a:t>
            </a:r>
            <a:r>
              <a:rPr lang="en-US" sz="999" b="1" noProof="0" dirty="0" err="1">
                <a:solidFill>
                  <a:srgbClr val="000000"/>
                </a:solidFill>
                <a:latin typeface="Arial Nova Condensed Bold"/>
                <a:ea typeface="Arial Nova Condensed Bold"/>
                <a:cs typeface="Arial Nova Condensed Bold"/>
                <a:sym typeface="Arial Nova Condensed Bold"/>
              </a:rPr>
              <a:t>Recycl</a:t>
            </a:r>
            <a:r>
              <a:rPr lang="en-US" sz="999" b="1" noProof="0" dirty="0">
                <a:solidFill>
                  <a:srgbClr val="000000"/>
                </a:solidFill>
                <a:latin typeface="Arial Nova Condensed Bold"/>
                <a:ea typeface="Arial Nova Condensed Bold"/>
                <a:cs typeface="Arial Nova Condensed Bold"/>
                <a:sym typeface="Arial Nova Condensed Bold"/>
              </a:rPr>
              <a:t>'</a:t>
            </a:r>
            <a:r>
              <a:rPr lang="en-US" sz="999" noProof="0" dirty="0">
                <a:solidFill>
                  <a:srgbClr val="000000"/>
                </a:solidFill>
                <a:latin typeface="Arial Nova Condensed"/>
                <a:ea typeface="Arial Nova Condensed"/>
                <a:cs typeface="Arial Nova Condensed"/>
                <a:sym typeface="Arial Nova Condensed"/>
              </a:rPr>
              <a:t> </a:t>
            </a:r>
          </a:p>
          <a:p>
            <a:pPr algn="just">
              <a:lnSpc>
                <a:spcPts val="1399"/>
              </a:lnSpc>
              <a:spcBef>
                <a:spcPct val="0"/>
              </a:spcBef>
            </a:pPr>
            <a:r>
              <a:rPr lang="en-US" sz="999" noProof="0" dirty="0">
                <a:solidFill>
                  <a:srgbClr val="000000"/>
                </a:solidFill>
                <a:latin typeface="Arial Nova Condensed"/>
                <a:ea typeface="Arial Nova Condensed"/>
                <a:cs typeface="Arial Nova Condensed"/>
                <a:sym typeface="Arial Nova Condensed"/>
              </a:rPr>
              <a:t>specializes in recycling resources and therefore generates much less pollution.</a:t>
            </a:r>
          </a:p>
        </p:txBody>
      </p:sp>
      <p:sp>
        <p:nvSpPr>
          <p:cNvPr id="8" name="Freeform 8"/>
          <p:cNvSpPr/>
          <p:nvPr/>
        </p:nvSpPr>
        <p:spPr>
          <a:xfrm flipH="1" flipV="1">
            <a:off x="561070" y="1553997"/>
            <a:ext cx="1226023" cy="1757662"/>
          </a:xfrm>
          <a:custGeom>
            <a:avLst/>
            <a:gdLst/>
            <a:ahLst/>
            <a:cxnLst/>
            <a:rect l="l" t="t" r="r" b="b"/>
            <a:pathLst>
              <a:path w="1226023" h="1757662">
                <a:moveTo>
                  <a:pt x="1226024" y="1757662"/>
                </a:moveTo>
                <a:lnTo>
                  <a:pt x="0" y="1757662"/>
                </a:lnTo>
                <a:lnTo>
                  <a:pt x="0" y="0"/>
                </a:lnTo>
                <a:lnTo>
                  <a:pt x="1226024" y="0"/>
                </a:lnTo>
                <a:lnTo>
                  <a:pt x="1226024" y="1757662"/>
                </a:lnTo>
                <a:close/>
              </a:path>
            </a:pathLst>
          </a:custGeom>
          <a:blipFill>
            <a:blip r:embed="rId3"/>
            <a:stretch>
              <a:fillRect l="-134513" t="-15432" r="-240132" b="-118669"/>
            </a:stretch>
          </a:blipFill>
        </p:spPr>
        <p:txBody>
          <a:bodyPr/>
          <a:lstStyle/>
          <a:p>
            <a:endParaRPr lang="en-US" noProof="0" dirty="0"/>
          </a:p>
        </p:txBody>
      </p:sp>
      <p:sp>
        <p:nvSpPr>
          <p:cNvPr id="9" name="Freeform 9"/>
          <p:cNvSpPr/>
          <p:nvPr/>
        </p:nvSpPr>
        <p:spPr>
          <a:xfrm flipH="1" flipV="1">
            <a:off x="526281" y="3329309"/>
            <a:ext cx="1281862" cy="1847729"/>
          </a:xfrm>
          <a:custGeom>
            <a:avLst/>
            <a:gdLst/>
            <a:ahLst/>
            <a:cxnLst/>
            <a:rect l="l" t="t" r="r" b="b"/>
            <a:pathLst>
              <a:path w="1281862" h="1847729">
                <a:moveTo>
                  <a:pt x="1281862" y="1847729"/>
                </a:moveTo>
                <a:lnTo>
                  <a:pt x="0" y="1847729"/>
                </a:lnTo>
                <a:lnTo>
                  <a:pt x="0" y="0"/>
                </a:lnTo>
                <a:lnTo>
                  <a:pt x="1281862" y="0"/>
                </a:lnTo>
                <a:lnTo>
                  <a:pt x="1281862" y="1847729"/>
                </a:lnTo>
                <a:close/>
              </a:path>
            </a:pathLst>
          </a:custGeom>
          <a:blipFill>
            <a:blip r:embed="rId4"/>
            <a:stretch>
              <a:fillRect l="-27927" t="-16250" r="-355270" b="-120777"/>
            </a:stretch>
          </a:blipFill>
        </p:spPr>
        <p:txBody>
          <a:bodyPr/>
          <a:lstStyle/>
          <a:p>
            <a:endParaRPr lang="en-US" noProof="0" dirty="0"/>
          </a:p>
        </p:txBody>
      </p:sp>
      <p:sp>
        <p:nvSpPr>
          <p:cNvPr id="10" name="Freeform 10"/>
          <p:cNvSpPr/>
          <p:nvPr/>
        </p:nvSpPr>
        <p:spPr>
          <a:xfrm>
            <a:off x="522385" y="5194688"/>
            <a:ext cx="1289655" cy="1803234"/>
          </a:xfrm>
          <a:custGeom>
            <a:avLst/>
            <a:gdLst/>
            <a:ahLst/>
            <a:cxnLst/>
            <a:rect l="l" t="t" r="r" b="b"/>
            <a:pathLst>
              <a:path w="1289655" h="1803234">
                <a:moveTo>
                  <a:pt x="0" y="0"/>
                </a:moveTo>
                <a:lnTo>
                  <a:pt x="1289655" y="0"/>
                </a:lnTo>
                <a:lnTo>
                  <a:pt x="1289655" y="1803233"/>
                </a:lnTo>
                <a:lnTo>
                  <a:pt x="0" y="1803233"/>
                </a:lnTo>
                <a:lnTo>
                  <a:pt x="0" y="0"/>
                </a:lnTo>
                <a:close/>
              </a:path>
            </a:pathLst>
          </a:custGeom>
          <a:blipFill>
            <a:blip r:embed="rId5"/>
            <a:stretch>
              <a:fillRect l="-348547" t="-16815" r="-26099" b="-123212"/>
            </a:stretch>
          </a:blipFill>
        </p:spPr>
        <p:txBody>
          <a:bodyPr/>
          <a:lstStyle/>
          <a:p>
            <a:endParaRPr lang="en-US" noProof="0" dirty="0"/>
          </a:p>
        </p:txBody>
      </p:sp>
      <p:sp>
        <p:nvSpPr>
          <p:cNvPr id="11" name="TextBox 11"/>
          <p:cNvSpPr txBox="1"/>
          <p:nvPr/>
        </p:nvSpPr>
        <p:spPr>
          <a:xfrm>
            <a:off x="2638600" y="7046585"/>
            <a:ext cx="50800" cy="143722"/>
          </a:xfrm>
          <a:prstGeom prst="rect">
            <a:avLst/>
          </a:prstGeom>
        </p:spPr>
        <p:txBody>
          <a:bodyPr lIns="0" tIns="0" rIns="0" bIns="0" rtlCol="0" anchor="t">
            <a:spAutoFit/>
          </a:bodyPr>
          <a:lstStyle/>
          <a:p>
            <a:pPr algn="ctr">
              <a:lnSpc>
                <a:spcPts val="1120"/>
              </a:lnSpc>
              <a:spcBef>
                <a:spcPct val="0"/>
              </a:spcBef>
            </a:pPr>
            <a:r>
              <a:rPr lang="en-US" sz="800" noProof="0" dirty="0">
                <a:solidFill>
                  <a:srgbClr val="000000"/>
                </a:solidFill>
                <a:latin typeface="Arial Nova Condensed"/>
                <a:ea typeface="Arial Nova Condensed"/>
                <a:cs typeface="Arial Nova Condensed"/>
                <a:sym typeface="Arial Nova Condensed"/>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1825"/>
            <a:ext cx="5328000" cy="7468175"/>
          </a:xfrm>
          <a:custGeom>
            <a:avLst/>
            <a:gdLst/>
            <a:ahLst/>
            <a:cxnLst/>
            <a:rect l="l" t="t" r="r" b="b"/>
            <a:pathLst>
              <a:path w="5328000" h="7468175">
                <a:moveTo>
                  <a:pt x="0" y="0"/>
                </a:moveTo>
                <a:lnTo>
                  <a:pt x="5328000" y="0"/>
                </a:lnTo>
                <a:lnTo>
                  <a:pt x="5328000" y="7468175"/>
                </a:lnTo>
                <a:lnTo>
                  <a:pt x="0" y="7468175"/>
                </a:lnTo>
                <a:lnTo>
                  <a:pt x="0" y="0"/>
                </a:lnTo>
                <a:close/>
              </a:path>
            </a:pathLst>
          </a:custGeom>
          <a:blipFill>
            <a:blip r:embed="rId2"/>
            <a:stretch>
              <a:fillRect t="-627" b="-627"/>
            </a:stretch>
          </a:blipFill>
        </p:spPr>
        <p:txBody>
          <a:bodyPr/>
          <a:lstStyle/>
          <a:p>
            <a:endParaRPr lang="en-US" noProof="0" dirty="0"/>
          </a:p>
        </p:txBody>
      </p:sp>
      <p:sp>
        <p:nvSpPr>
          <p:cNvPr id="3" name="Freeform 3"/>
          <p:cNvSpPr/>
          <p:nvPr/>
        </p:nvSpPr>
        <p:spPr>
          <a:xfrm>
            <a:off x="581025" y="2162909"/>
            <a:ext cx="1141845" cy="1018067"/>
          </a:xfrm>
          <a:custGeom>
            <a:avLst/>
            <a:gdLst/>
            <a:ahLst/>
            <a:cxnLst/>
            <a:rect l="l" t="t" r="r" b="b"/>
            <a:pathLst>
              <a:path w="1141845" h="1018067">
                <a:moveTo>
                  <a:pt x="0" y="0"/>
                </a:moveTo>
                <a:lnTo>
                  <a:pt x="1141845" y="0"/>
                </a:lnTo>
                <a:lnTo>
                  <a:pt x="1141845" y="1018068"/>
                </a:lnTo>
                <a:lnTo>
                  <a:pt x="0" y="1018068"/>
                </a:lnTo>
                <a:lnTo>
                  <a:pt x="0" y="0"/>
                </a:lnTo>
                <a:close/>
              </a:path>
            </a:pathLst>
          </a:custGeom>
          <a:blipFill>
            <a:blip r:embed="rId3"/>
            <a:stretch>
              <a:fillRect t="-25774" b="-46057"/>
            </a:stretch>
          </a:blipFill>
        </p:spPr>
        <p:txBody>
          <a:bodyPr/>
          <a:lstStyle/>
          <a:p>
            <a:endParaRPr lang="en-US" noProof="0" dirty="0"/>
          </a:p>
        </p:txBody>
      </p:sp>
      <p:sp>
        <p:nvSpPr>
          <p:cNvPr id="4" name="Freeform 4"/>
          <p:cNvSpPr/>
          <p:nvPr/>
        </p:nvSpPr>
        <p:spPr>
          <a:xfrm>
            <a:off x="564931" y="5858281"/>
            <a:ext cx="1162294" cy="1141469"/>
          </a:xfrm>
          <a:custGeom>
            <a:avLst/>
            <a:gdLst/>
            <a:ahLst/>
            <a:cxnLst/>
            <a:rect l="l" t="t" r="r" b="b"/>
            <a:pathLst>
              <a:path w="1162294" h="1141469">
                <a:moveTo>
                  <a:pt x="0" y="0"/>
                </a:moveTo>
                <a:lnTo>
                  <a:pt x="1162294" y="0"/>
                </a:lnTo>
                <a:lnTo>
                  <a:pt x="1162294" y="1141469"/>
                </a:lnTo>
                <a:lnTo>
                  <a:pt x="0" y="1141469"/>
                </a:lnTo>
                <a:lnTo>
                  <a:pt x="0" y="0"/>
                </a:lnTo>
                <a:close/>
              </a:path>
            </a:pathLst>
          </a:custGeom>
          <a:blipFill>
            <a:blip r:embed="rId4"/>
            <a:stretch>
              <a:fillRect t="-14322" b="-41678"/>
            </a:stretch>
          </a:blipFill>
        </p:spPr>
        <p:txBody>
          <a:bodyPr/>
          <a:lstStyle/>
          <a:p>
            <a:endParaRPr lang="en-US" noProof="0" dirty="0"/>
          </a:p>
        </p:txBody>
      </p:sp>
      <p:sp>
        <p:nvSpPr>
          <p:cNvPr id="5" name="Freeform 5"/>
          <p:cNvSpPr/>
          <p:nvPr/>
        </p:nvSpPr>
        <p:spPr>
          <a:xfrm>
            <a:off x="583188" y="3155900"/>
            <a:ext cx="1139682" cy="1087481"/>
          </a:xfrm>
          <a:custGeom>
            <a:avLst/>
            <a:gdLst/>
            <a:ahLst/>
            <a:cxnLst/>
            <a:rect l="l" t="t" r="r" b="b"/>
            <a:pathLst>
              <a:path w="1139682" h="1087481">
                <a:moveTo>
                  <a:pt x="0" y="0"/>
                </a:moveTo>
                <a:lnTo>
                  <a:pt x="1139682" y="0"/>
                </a:lnTo>
                <a:lnTo>
                  <a:pt x="1139682" y="1087481"/>
                </a:lnTo>
                <a:lnTo>
                  <a:pt x="0" y="1087481"/>
                </a:lnTo>
                <a:lnTo>
                  <a:pt x="0" y="0"/>
                </a:lnTo>
                <a:close/>
              </a:path>
            </a:pathLst>
          </a:custGeom>
          <a:blipFill>
            <a:blip r:embed="rId5"/>
            <a:stretch>
              <a:fillRect t="-15082" b="-45476"/>
            </a:stretch>
          </a:blipFill>
        </p:spPr>
        <p:txBody>
          <a:bodyPr/>
          <a:lstStyle/>
          <a:p>
            <a:endParaRPr lang="en-US" noProof="0" dirty="0"/>
          </a:p>
        </p:txBody>
      </p:sp>
      <p:sp>
        <p:nvSpPr>
          <p:cNvPr id="6" name="Freeform 6"/>
          <p:cNvSpPr/>
          <p:nvPr/>
        </p:nvSpPr>
        <p:spPr>
          <a:xfrm>
            <a:off x="550704" y="959921"/>
            <a:ext cx="1172166" cy="964079"/>
          </a:xfrm>
          <a:custGeom>
            <a:avLst/>
            <a:gdLst/>
            <a:ahLst/>
            <a:cxnLst/>
            <a:rect l="l" t="t" r="r" b="b"/>
            <a:pathLst>
              <a:path w="1172166" h="964079">
                <a:moveTo>
                  <a:pt x="0" y="0"/>
                </a:moveTo>
                <a:lnTo>
                  <a:pt x="1172166" y="0"/>
                </a:lnTo>
                <a:lnTo>
                  <a:pt x="1172166" y="964079"/>
                </a:lnTo>
                <a:lnTo>
                  <a:pt x="0" y="964079"/>
                </a:lnTo>
                <a:lnTo>
                  <a:pt x="0" y="0"/>
                </a:lnTo>
                <a:close/>
              </a:path>
            </a:pathLst>
          </a:custGeom>
          <a:blipFill>
            <a:blip r:embed="rId6"/>
            <a:stretch>
              <a:fillRect t="-26469" b="-59803"/>
            </a:stretch>
          </a:blipFill>
        </p:spPr>
        <p:txBody>
          <a:bodyPr/>
          <a:lstStyle/>
          <a:p>
            <a:endParaRPr lang="en-US" noProof="0" dirty="0"/>
          </a:p>
        </p:txBody>
      </p:sp>
      <p:sp>
        <p:nvSpPr>
          <p:cNvPr id="7" name="Freeform 7"/>
          <p:cNvSpPr/>
          <p:nvPr/>
        </p:nvSpPr>
        <p:spPr>
          <a:xfrm>
            <a:off x="679779" y="4471981"/>
            <a:ext cx="914015" cy="1186275"/>
          </a:xfrm>
          <a:custGeom>
            <a:avLst/>
            <a:gdLst/>
            <a:ahLst/>
            <a:cxnLst/>
            <a:rect l="l" t="t" r="r" b="b"/>
            <a:pathLst>
              <a:path w="914015" h="1186275">
                <a:moveTo>
                  <a:pt x="0" y="0"/>
                </a:moveTo>
                <a:lnTo>
                  <a:pt x="914015" y="0"/>
                </a:lnTo>
                <a:lnTo>
                  <a:pt x="914015" y="1186275"/>
                </a:lnTo>
                <a:lnTo>
                  <a:pt x="0" y="1186275"/>
                </a:lnTo>
                <a:lnTo>
                  <a:pt x="0" y="0"/>
                </a:lnTo>
                <a:close/>
              </a:path>
            </a:pathLst>
          </a:custGeom>
          <a:blipFill>
            <a:blip r:embed="rId7"/>
            <a:stretch>
              <a:fillRect/>
            </a:stretch>
          </a:blipFill>
        </p:spPr>
        <p:txBody>
          <a:bodyPr/>
          <a:lstStyle/>
          <a:p>
            <a:endParaRPr lang="en-US" noProof="0" dirty="0"/>
          </a:p>
        </p:txBody>
      </p:sp>
      <p:sp>
        <p:nvSpPr>
          <p:cNvPr id="8" name="TextBox 8"/>
          <p:cNvSpPr txBox="1"/>
          <p:nvPr/>
        </p:nvSpPr>
        <p:spPr>
          <a:xfrm>
            <a:off x="850346" y="535459"/>
            <a:ext cx="3576509" cy="336550"/>
          </a:xfrm>
          <a:prstGeom prst="rect">
            <a:avLst/>
          </a:prstGeom>
        </p:spPr>
        <p:txBody>
          <a:bodyPr lIns="0" tIns="0" rIns="0" bIns="0" rtlCol="0" anchor="t">
            <a:spAutoFit/>
          </a:bodyPr>
          <a:lstStyle/>
          <a:p>
            <a:pPr algn="ctr">
              <a:lnSpc>
                <a:spcPts val="1399"/>
              </a:lnSpc>
              <a:spcBef>
                <a:spcPct val="0"/>
              </a:spcBef>
            </a:pPr>
            <a:r>
              <a:rPr lang="en-US" sz="999" noProof="0" dirty="0">
                <a:solidFill>
                  <a:srgbClr val="000000"/>
                </a:solidFill>
                <a:latin typeface="Arial Nova Condensed"/>
                <a:ea typeface="Arial Nova Condensed"/>
                <a:cs typeface="Arial Nova Condensed"/>
                <a:sym typeface="Arial Nova Condensed"/>
              </a:rPr>
              <a:t>There are </a:t>
            </a:r>
            <a:r>
              <a:rPr lang="en-US" sz="999" b="1" noProof="0" dirty="0">
                <a:solidFill>
                  <a:srgbClr val="000000"/>
                </a:solidFill>
                <a:latin typeface="Arial Nova Condensed Bold"/>
                <a:ea typeface="Arial Nova Condensed Bold"/>
                <a:cs typeface="Arial Nova Condensed Bold"/>
                <a:sym typeface="Arial Nova Condensed Bold"/>
              </a:rPr>
              <a:t>5 types of resources</a:t>
            </a:r>
            <a:r>
              <a:rPr lang="en-US" sz="999" noProof="0" dirty="0">
                <a:solidFill>
                  <a:srgbClr val="000000"/>
                </a:solidFill>
                <a:latin typeface="Arial Nova Condensed"/>
                <a:ea typeface="Arial Nova Condensed"/>
                <a:cs typeface="Arial Nova Condensed"/>
                <a:sym typeface="Arial Nova Condensed"/>
              </a:rPr>
              <a:t> required to manufacture the components of a smartphone:</a:t>
            </a:r>
          </a:p>
        </p:txBody>
      </p:sp>
      <p:sp>
        <p:nvSpPr>
          <p:cNvPr id="9" name="TextBox 9"/>
          <p:cNvSpPr txBox="1"/>
          <p:nvPr/>
        </p:nvSpPr>
        <p:spPr>
          <a:xfrm>
            <a:off x="1856799" y="2104975"/>
            <a:ext cx="2902401" cy="881716"/>
          </a:xfrm>
          <a:prstGeom prst="rect">
            <a:avLst/>
          </a:prstGeom>
        </p:spPr>
        <p:txBody>
          <a:bodyPr lIns="0" tIns="0" rIns="0" bIns="0" rtlCol="0" anchor="t">
            <a:spAutoFit/>
          </a:bodyPr>
          <a:lstStyle/>
          <a:p>
            <a:pPr algn="just">
              <a:lnSpc>
                <a:spcPts val="1399"/>
              </a:lnSpc>
              <a:spcBef>
                <a:spcPct val="0"/>
              </a:spcBef>
            </a:pPr>
            <a:r>
              <a:rPr lang="en-US" sz="999" b="1" noProof="0" dirty="0">
                <a:solidFill>
                  <a:srgbClr val="000000"/>
                </a:solidFill>
                <a:latin typeface="Arial Nova Condensed Bold"/>
                <a:ea typeface="Arial Nova Condensed Bold"/>
                <a:cs typeface="Arial Nova Condensed Bold"/>
                <a:sym typeface="Arial Nova Condensed Bold"/>
              </a:rPr>
              <a:t>Precious metals (e.g. silver, gold, palladium, platinum): </a:t>
            </a:r>
            <a:r>
              <a:rPr lang="en-US" sz="999" noProof="0" dirty="0">
                <a:solidFill>
                  <a:srgbClr val="000000"/>
                </a:solidFill>
                <a:latin typeface="Arial Nova Condensed"/>
                <a:ea typeface="Arial Nova Condensed"/>
                <a:cs typeface="Arial Nova Condensed"/>
                <a:sym typeface="Arial Nova Condensed"/>
              </a:rPr>
              <a:t>these metals are very scarce in the Earth's crust, but above all they are of great economic value. In smartphones, they are used essentially for their conductivity and resistance to corrosion.</a:t>
            </a:r>
          </a:p>
        </p:txBody>
      </p:sp>
      <p:sp>
        <p:nvSpPr>
          <p:cNvPr id="10" name="TextBox 10"/>
          <p:cNvSpPr txBox="1"/>
          <p:nvPr/>
        </p:nvSpPr>
        <p:spPr>
          <a:xfrm>
            <a:off x="1856799" y="4544418"/>
            <a:ext cx="2902401" cy="1022350"/>
          </a:xfrm>
          <a:prstGeom prst="rect">
            <a:avLst/>
          </a:prstGeom>
        </p:spPr>
        <p:txBody>
          <a:bodyPr lIns="0" tIns="0" rIns="0" bIns="0" rtlCol="0" anchor="t">
            <a:spAutoFit/>
          </a:bodyPr>
          <a:lstStyle/>
          <a:p>
            <a:pPr algn="just">
              <a:lnSpc>
                <a:spcPts val="1399"/>
              </a:lnSpc>
              <a:spcBef>
                <a:spcPct val="0"/>
              </a:spcBef>
            </a:pPr>
            <a:r>
              <a:rPr lang="en-US" sz="999" b="1" noProof="0" dirty="0">
                <a:solidFill>
                  <a:srgbClr val="000000"/>
                </a:solidFill>
                <a:latin typeface="Arial Nova Condensed Bold"/>
                <a:ea typeface="Arial Nova Condensed Bold"/>
                <a:cs typeface="Arial Nova Condensed Bold"/>
                <a:sym typeface="Arial Nova Condensed Bold"/>
              </a:rPr>
              <a:t>Other metals (e.g. cobalt, lithium, tantalum): </a:t>
            </a:r>
            <a:r>
              <a:rPr lang="en-US" sz="999" noProof="0" dirty="0">
                <a:solidFill>
                  <a:srgbClr val="000000"/>
                </a:solidFill>
                <a:latin typeface="Arial Nova Condensed"/>
                <a:ea typeface="Arial Nova Condensed"/>
                <a:cs typeface="Arial Nova Condensed"/>
                <a:sym typeface="Arial Nova Condensed"/>
              </a:rPr>
              <a:t>a smartphone also contains many other metals, which are neither common, precious nor rare earths. There are around fifty metals and metalloids used in smartphones, which enable specific functions to be performed.</a:t>
            </a:r>
          </a:p>
        </p:txBody>
      </p:sp>
      <p:sp>
        <p:nvSpPr>
          <p:cNvPr id="11" name="TextBox 11"/>
          <p:cNvSpPr txBox="1"/>
          <p:nvPr/>
        </p:nvSpPr>
        <p:spPr>
          <a:xfrm>
            <a:off x="1856799" y="1048257"/>
            <a:ext cx="2902401" cy="881716"/>
          </a:xfrm>
          <a:prstGeom prst="rect">
            <a:avLst/>
          </a:prstGeom>
        </p:spPr>
        <p:txBody>
          <a:bodyPr lIns="0" tIns="0" rIns="0" bIns="0" rtlCol="0" anchor="t">
            <a:spAutoFit/>
          </a:bodyPr>
          <a:lstStyle/>
          <a:p>
            <a:pPr algn="just">
              <a:lnSpc>
                <a:spcPts val="1399"/>
              </a:lnSpc>
              <a:spcBef>
                <a:spcPct val="0"/>
              </a:spcBef>
            </a:pPr>
            <a:r>
              <a:rPr lang="en-US" sz="999" b="1" noProof="0" dirty="0">
                <a:solidFill>
                  <a:srgbClr val="000000"/>
                </a:solidFill>
                <a:latin typeface="Arial Nova Condensed Bold"/>
                <a:ea typeface="Arial Nova Condensed Bold"/>
                <a:cs typeface="Arial Nova Condensed Bold"/>
                <a:sym typeface="Arial Nova Condensed Bold"/>
              </a:rPr>
              <a:t>Base metals (e.g. aluminum, copper, iron): </a:t>
            </a:r>
            <a:r>
              <a:rPr lang="en-US" sz="999" noProof="0" dirty="0">
                <a:solidFill>
                  <a:srgbClr val="000000"/>
                </a:solidFill>
                <a:latin typeface="Arial Nova Condensed"/>
                <a:ea typeface="Arial Nova Condensed"/>
                <a:cs typeface="Arial Nova Condensed"/>
                <a:sym typeface="Arial Nova Condensed"/>
              </a:rPr>
              <a:t>these can also be referred to as common metals, since they are the most commonly-used metals in industry. Base metals account for most of the metals used to manufacture a smartphone.</a:t>
            </a:r>
          </a:p>
        </p:txBody>
      </p:sp>
      <p:sp>
        <p:nvSpPr>
          <p:cNvPr id="12" name="TextBox 12"/>
          <p:cNvSpPr txBox="1"/>
          <p:nvPr/>
        </p:nvSpPr>
        <p:spPr>
          <a:xfrm>
            <a:off x="1856799" y="3221031"/>
            <a:ext cx="2902401" cy="1061253"/>
          </a:xfrm>
          <a:prstGeom prst="rect">
            <a:avLst/>
          </a:prstGeom>
        </p:spPr>
        <p:txBody>
          <a:bodyPr lIns="0" tIns="0" rIns="0" bIns="0" rtlCol="0" anchor="t">
            <a:spAutoFit/>
          </a:bodyPr>
          <a:lstStyle/>
          <a:p>
            <a:pPr algn="just">
              <a:lnSpc>
                <a:spcPts val="1399"/>
              </a:lnSpc>
              <a:spcBef>
                <a:spcPct val="0"/>
              </a:spcBef>
            </a:pPr>
            <a:r>
              <a:rPr lang="en-US" sz="999" b="1" noProof="0" dirty="0">
                <a:solidFill>
                  <a:srgbClr val="000000"/>
                </a:solidFill>
                <a:latin typeface="Arial Nova Condensed Bold"/>
                <a:ea typeface="Arial Nova Condensed Bold"/>
                <a:cs typeface="Arial Nova Condensed Bold"/>
                <a:sym typeface="Arial Nova Condensed Bold"/>
              </a:rPr>
              <a:t>Rare earths (e.g. neodymium, yttrium):</a:t>
            </a:r>
            <a:r>
              <a:rPr lang="en-US" sz="999" noProof="0" dirty="0">
                <a:solidFill>
                  <a:srgbClr val="000000"/>
                </a:solidFill>
                <a:latin typeface="Arial Nova Condensed"/>
                <a:ea typeface="Arial Nova Condensed"/>
                <a:cs typeface="Arial Nova Condensed"/>
                <a:sym typeface="Arial Nova Condensed"/>
              </a:rPr>
              <a:t> despite their name, rare earths are actually quite abundant in the Earth's crust, but they occur in low levels of concentration and are difficult to extract. Among other things, they are used to make magnets for smartphone vibrators and to color the LEDs in the screens.</a:t>
            </a:r>
          </a:p>
        </p:txBody>
      </p:sp>
      <p:sp>
        <p:nvSpPr>
          <p:cNvPr id="13" name="TextBox 13"/>
          <p:cNvSpPr txBox="1"/>
          <p:nvPr/>
        </p:nvSpPr>
        <p:spPr>
          <a:xfrm>
            <a:off x="1856799" y="5994041"/>
            <a:ext cx="2902401" cy="850900"/>
          </a:xfrm>
          <a:prstGeom prst="rect">
            <a:avLst/>
          </a:prstGeom>
        </p:spPr>
        <p:txBody>
          <a:bodyPr lIns="0" tIns="0" rIns="0" bIns="0" rtlCol="0" anchor="t">
            <a:spAutoFit/>
          </a:bodyPr>
          <a:lstStyle/>
          <a:p>
            <a:pPr algn="just">
              <a:lnSpc>
                <a:spcPts val="1399"/>
              </a:lnSpc>
              <a:spcBef>
                <a:spcPct val="0"/>
              </a:spcBef>
            </a:pPr>
            <a:r>
              <a:rPr lang="en-US" sz="999" b="1" noProof="0" dirty="0">
                <a:solidFill>
                  <a:srgbClr val="000000"/>
                </a:solidFill>
                <a:latin typeface="Arial Nova Condensed Bold"/>
                <a:ea typeface="Arial Nova Condensed Bold"/>
                <a:cs typeface="Arial Nova Condensed Bold"/>
                <a:sym typeface="Arial Nova Condensed Bold"/>
              </a:rPr>
              <a:t>Other materials (e.g. ceramic, plastic, synthetic materials, glass):</a:t>
            </a:r>
            <a:r>
              <a:rPr lang="en-US" sz="999" noProof="0" dirty="0">
                <a:solidFill>
                  <a:srgbClr val="000000"/>
                </a:solidFill>
                <a:latin typeface="Arial Nova Condensed"/>
                <a:ea typeface="Arial Nova Condensed"/>
                <a:cs typeface="Arial Nova Condensed"/>
                <a:sym typeface="Arial Nova Condensed"/>
              </a:rPr>
              <a:t> in addition to metals, smartphones contain various other materials, such as glass and plastic for the screen, the casing, and the printed circuits in the motherboard, etc.</a:t>
            </a:r>
          </a:p>
        </p:txBody>
      </p:sp>
      <p:sp>
        <p:nvSpPr>
          <p:cNvPr id="14" name="TextBox 14"/>
          <p:cNvSpPr txBox="1"/>
          <p:nvPr/>
        </p:nvSpPr>
        <p:spPr>
          <a:xfrm>
            <a:off x="2638600" y="7069754"/>
            <a:ext cx="50800" cy="143722"/>
          </a:xfrm>
          <a:prstGeom prst="rect">
            <a:avLst/>
          </a:prstGeom>
        </p:spPr>
        <p:txBody>
          <a:bodyPr lIns="0" tIns="0" rIns="0" bIns="0" rtlCol="0" anchor="t">
            <a:spAutoFit/>
          </a:bodyPr>
          <a:lstStyle/>
          <a:p>
            <a:pPr algn="ctr">
              <a:lnSpc>
                <a:spcPts val="1120"/>
              </a:lnSpc>
              <a:spcBef>
                <a:spcPct val="0"/>
              </a:spcBef>
            </a:pPr>
            <a:r>
              <a:rPr lang="en-US" sz="800" noProof="0" dirty="0">
                <a:solidFill>
                  <a:srgbClr val="000000"/>
                </a:solidFill>
                <a:latin typeface="Arial Nova Condensed"/>
                <a:ea typeface="Arial Nova Condensed"/>
                <a:cs typeface="Arial Nova Condensed"/>
                <a:sym typeface="Arial Nova Condensed"/>
              </a:rPr>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1825"/>
            <a:ext cx="5328000" cy="7468175"/>
          </a:xfrm>
          <a:custGeom>
            <a:avLst/>
            <a:gdLst/>
            <a:ahLst/>
            <a:cxnLst/>
            <a:rect l="l" t="t" r="r" b="b"/>
            <a:pathLst>
              <a:path w="5328000" h="7468175">
                <a:moveTo>
                  <a:pt x="0" y="0"/>
                </a:moveTo>
                <a:lnTo>
                  <a:pt x="5328000" y="0"/>
                </a:lnTo>
                <a:lnTo>
                  <a:pt x="5328000" y="7468175"/>
                </a:lnTo>
                <a:lnTo>
                  <a:pt x="0" y="7468175"/>
                </a:lnTo>
                <a:lnTo>
                  <a:pt x="0" y="0"/>
                </a:lnTo>
                <a:close/>
              </a:path>
            </a:pathLst>
          </a:custGeom>
          <a:blipFill>
            <a:blip r:embed="rId2"/>
            <a:stretch>
              <a:fillRect t="-627" b="-627"/>
            </a:stretch>
          </a:blipFill>
        </p:spPr>
        <p:txBody>
          <a:bodyPr/>
          <a:lstStyle/>
          <a:p>
            <a:endParaRPr lang="en-US" noProof="0" dirty="0"/>
          </a:p>
        </p:txBody>
      </p:sp>
      <p:sp>
        <p:nvSpPr>
          <p:cNvPr id="3" name="Freeform 3"/>
          <p:cNvSpPr/>
          <p:nvPr/>
        </p:nvSpPr>
        <p:spPr>
          <a:xfrm flipV="1">
            <a:off x="534119" y="941279"/>
            <a:ext cx="1388329" cy="1986379"/>
          </a:xfrm>
          <a:custGeom>
            <a:avLst/>
            <a:gdLst/>
            <a:ahLst/>
            <a:cxnLst/>
            <a:rect l="l" t="t" r="r" b="b"/>
            <a:pathLst>
              <a:path w="1388329" h="1986379">
                <a:moveTo>
                  <a:pt x="0" y="1986379"/>
                </a:moveTo>
                <a:lnTo>
                  <a:pt x="1388329" y="1986379"/>
                </a:lnTo>
                <a:lnTo>
                  <a:pt x="1388329" y="0"/>
                </a:lnTo>
                <a:lnTo>
                  <a:pt x="0" y="0"/>
                </a:lnTo>
                <a:lnTo>
                  <a:pt x="0" y="1986379"/>
                </a:lnTo>
                <a:close/>
              </a:path>
            </a:pathLst>
          </a:custGeom>
          <a:blipFill>
            <a:blip r:embed="rId3"/>
            <a:stretch>
              <a:fillRect l="-25588" t="-14516" r="-345576" b="-118332"/>
            </a:stretch>
          </a:blipFill>
        </p:spPr>
        <p:txBody>
          <a:bodyPr/>
          <a:lstStyle/>
          <a:p>
            <a:endParaRPr lang="en-US" noProof="0" dirty="0"/>
          </a:p>
        </p:txBody>
      </p:sp>
      <p:grpSp>
        <p:nvGrpSpPr>
          <p:cNvPr id="4" name="Group 4"/>
          <p:cNvGrpSpPr/>
          <p:nvPr/>
        </p:nvGrpSpPr>
        <p:grpSpPr>
          <a:xfrm>
            <a:off x="740254" y="3194087"/>
            <a:ext cx="4013699" cy="1125105"/>
            <a:chOff x="0" y="0"/>
            <a:chExt cx="2041000" cy="572126"/>
          </a:xfrm>
        </p:grpSpPr>
        <p:sp>
          <p:nvSpPr>
            <p:cNvPr id="5" name="Freeform 5"/>
            <p:cNvSpPr/>
            <p:nvPr/>
          </p:nvSpPr>
          <p:spPr>
            <a:xfrm>
              <a:off x="0" y="0"/>
              <a:ext cx="2041000" cy="572126"/>
            </a:xfrm>
            <a:custGeom>
              <a:avLst/>
              <a:gdLst/>
              <a:ahLst/>
              <a:cxnLst/>
              <a:rect l="l" t="t" r="r" b="b"/>
              <a:pathLst>
                <a:path w="2041000" h="572126">
                  <a:moveTo>
                    <a:pt x="17360" y="0"/>
                  </a:moveTo>
                  <a:lnTo>
                    <a:pt x="2023640" y="0"/>
                  </a:lnTo>
                  <a:cubicBezTo>
                    <a:pt x="2033228" y="0"/>
                    <a:pt x="2041000" y="7772"/>
                    <a:pt x="2041000" y="17360"/>
                  </a:cubicBezTo>
                  <a:lnTo>
                    <a:pt x="2041000" y="554766"/>
                  </a:lnTo>
                  <a:cubicBezTo>
                    <a:pt x="2041000" y="564353"/>
                    <a:pt x="2033228" y="572126"/>
                    <a:pt x="2023640" y="572126"/>
                  </a:cubicBezTo>
                  <a:lnTo>
                    <a:pt x="17360" y="572126"/>
                  </a:lnTo>
                  <a:cubicBezTo>
                    <a:pt x="12756" y="572126"/>
                    <a:pt x="8340" y="570297"/>
                    <a:pt x="5085" y="567041"/>
                  </a:cubicBezTo>
                  <a:cubicBezTo>
                    <a:pt x="1829" y="563785"/>
                    <a:pt x="0" y="559370"/>
                    <a:pt x="0" y="554766"/>
                  </a:cubicBezTo>
                  <a:lnTo>
                    <a:pt x="0" y="17360"/>
                  </a:lnTo>
                  <a:cubicBezTo>
                    <a:pt x="0" y="7772"/>
                    <a:pt x="7772" y="0"/>
                    <a:pt x="17360" y="0"/>
                  </a:cubicBezTo>
                  <a:close/>
                </a:path>
              </a:pathLst>
            </a:custGeom>
            <a:solidFill>
              <a:srgbClr val="D9D9D9">
                <a:alpha val="60000"/>
              </a:srgbClr>
            </a:solidFill>
          </p:spPr>
          <p:txBody>
            <a:bodyPr/>
            <a:lstStyle/>
            <a:p>
              <a:endParaRPr lang="en-US" noProof="0" dirty="0"/>
            </a:p>
          </p:txBody>
        </p:sp>
        <p:sp>
          <p:nvSpPr>
            <p:cNvPr id="6" name="TextBox 6"/>
            <p:cNvSpPr txBox="1"/>
            <p:nvPr/>
          </p:nvSpPr>
          <p:spPr>
            <a:xfrm>
              <a:off x="0" y="-38100"/>
              <a:ext cx="2041000" cy="610226"/>
            </a:xfrm>
            <a:prstGeom prst="rect">
              <a:avLst/>
            </a:prstGeom>
          </p:spPr>
          <p:txBody>
            <a:bodyPr lIns="50800" tIns="50800" rIns="50800" bIns="50800" rtlCol="0" anchor="ctr"/>
            <a:lstStyle/>
            <a:p>
              <a:pPr algn="ctr">
                <a:lnSpc>
                  <a:spcPts val="1819"/>
                </a:lnSpc>
              </a:pPr>
              <a:endParaRPr lang="en-US" noProof="0" dirty="0"/>
            </a:p>
          </p:txBody>
        </p:sp>
      </p:grpSp>
      <p:grpSp>
        <p:nvGrpSpPr>
          <p:cNvPr id="7" name="Group 7"/>
          <p:cNvGrpSpPr/>
          <p:nvPr/>
        </p:nvGrpSpPr>
        <p:grpSpPr>
          <a:xfrm>
            <a:off x="1895344" y="6099311"/>
            <a:ext cx="2858609" cy="601299"/>
            <a:chOff x="0" y="0"/>
            <a:chExt cx="1453627" cy="305766"/>
          </a:xfrm>
        </p:grpSpPr>
        <p:sp>
          <p:nvSpPr>
            <p:cNvPr id="8" name="Freeform 8"/>
            <p:cNvSpPr/>
            <p:nvPr/>
          </p:nvSpPr>
          <p:spPr>
            <a:xfrm>
              <a:off x="0" y="0"/>
              <a:ext cx="1453627" cy="305766"/>
            </a:xfrm>
            <a:custGeom>
              <a:avLst/>
              <a:gdLst/>
              <a:ahLst/>
              <a:cxnLst/>
              <a:rect l="l" t="t" r="r" b="b"/>
              <a:pathLst>
                <a:path w="1453627" h="305766">
                  <a:moveTo>
                    <a:pt x="24375" y="0"/>
                  </a:moveTo>
                  <a:lnTo>
                    <a:pt x="1429253" y="0"/>
                  </a:lnTo>
                  <a:cubicBezTo>
                    <a:pt x="1435717" y="0"/>
                    <a:pt x="1441917" y="2568"/>
                    <a:pt x="1446488" y="7139"/>
                  </a:cubicBezTo>
                  <a:cubicBezTo>
                    <a:pt x="1451059" y="11710"/>
                    <a:pt x="1453627" y="17910"/>
                    <a:pt x="1453627" y="24375"/>
                  </a:cubicBezTo>
                  <a:lnTo>
                    <a:pt x="1453627" y="281391"/>
                  </a:lnTo>
                  <a:cubicBezTo>
                    <a:pt x="1453627" y="287856"/>
                    <a:pt x="1451059" y="294056"/>
                    <a:pt x="1446488" y="298627"/>
                  </a:cubicBezTo>
                  <a:cubicBezTo>
                    <a:pt x="1441917" y="303198"/>
                    <a:pt x="1435717" y="305766"/>
                    <a:pt x="1429253" y="305766"/>
                  </a:cubicBezTo>
                  <a:lnTo>
                    <a:pt x="24375" y="305766"/>
                  </a:lnTo>
                  <a:cubicBezTo>
                    <a:pt x="10913" y="305766"/>
                    <a:pt x="0" y="294853"/>
                    <a:pt x="0" y="281391"/>
                  </a:cubicBezTo>
                  <a:lnTo>
                    <a:pt x="0" y="24375"/>
                  </a:lnTo>
                  <a:cubicBezTo>
                    <a:pt x="0" y="17910"/>
                    <a:pt x="2568" y="11710"/>
                    <a:pt x="7139" y="7139"/>
                  </a:cubicBezTo>
                  <a:cubicBezTo>
                    <a:pt x="11710" y="2568"/>
                    <a:pt x="17910" y="0"/>
                    <a:pt x="24375" y="0"/>
                  </a:cubicBezTo>
                  <a:close/>
                </a:path>
              </a:pathLst>
            </a:custGeom>
            <a:solidFill>
              <a:srgbClr val="D9D9D9">
                <a:alpha val="60000"/>
              </a:srgbClr>
            </a:solidFill>
          </p:spPr>
          <p:txBody>
            <a:bodyPr/>
            <a:lstStyle/>
            <a:p>
              <a:endParaRPr lang="en-US" noProof="0" dirty="0"/>
            </a:p>
          </p:txBody>
        </p:sp>
        <p:sp>
          <p:nvSpPr>
            <p:cNvPr id="9" name="TextBox 9"/>
            <p:cNvSpPr txBox="1"/>
            <p:nvPr/>
          </p:nvSpPr>
          <p:spPr>
            <a:xfrm>
              <a:off x="0" y="-38100"/>
              <a:ext cx="1453627" cy="343866"/>
            </a:xfrm>
            <a:prstGeom prst="rect">
              <a:avLst/>
            </a:prstGeom>
          </p:spPr>
          <p:txBody>
            <a:bodyPr lIns="50800" tIns="50800" rIns="50800" bIns="50800" rtlCol="0" anchor="ctr"/>
            <a:lstStyle/>
            <a:p>
              <a:pPr algn="ctr">
                <a:lnSpc>
                  <a:spcPts val="1819"/>
                </a:lnSpc>
              </a:pPr>
              <a:endParaRPr lang="en-US" noProof="0" dirty="0"/>
            </a:p>
          </p:txBody>
        </p:sp>
      </p:grpSp>
      <p:sp>
        <p:nvSpPr>
          <p:cNvPr id="10" name="Freeform 10"/>
          <p:cNvSpPr/>
          <p:nvPr/>
        </p:nvSpPr>
        <p:spPr>
          <a:xfrm>
            <a:off x="556306" y="4859999"/>
            <a:ext cx="1186198" cy="1841010"/>
          </a:xfrm>
          <a:custGeom>
            <a:avLst/>
            <a:gdLst/>
            <a:ahLst/>
            <a:cxnLst/>
            <a:rect l="l" t="t" r="r" b="b"/>
            <a:pathLst>
              <a:path w="1186198" h="1841010">
                <a:moveTo>
                  <a:pt x="0" y="0"/>
                </a:moveTo>
                <a:lnTo>
                  <a:pt x="1186197" y="0"/>
                </a:lnTo>
                <a:lnTo>
                  <a:pt x="1186197" y="1841010"/>
                </a:lnTo>
                <a:lnTo>
                  <a:pt x="0" y="1841010"/>
                </a:lnTo>
                <a:lnTo>
                  <a:pt x="0" y="0"/>
                </a:lnTo>
                <a:close/>
              </a:path>
            </a:pathLst>
          </a:custGeom>
          <a:blipFill>
            <a:blip r:embed="rId4"/>
            <a:stretch>
              <a:fillRect/>
            </a:stretch>
          </a:blipFill>
        </p:spPr>
        <p:txBody>
          <a:bodyPr/>
          <a:lstStyle/>
          <a:p>
            <a:endParaRPr lang="en-US" noProof="0" dirty="0"/>
          </a:p>
        </p:txBody>
      </p:sp>
      <p:sp>
        <p:nvSpPr>
          <p:cNvPr id="11" name="TextBox 11"/>
          <p:cNvSpPr txBox="1"/>
          <p:nvPr/>
        </p:nvSpPr>
        <p:spPr>
          <a:xfrm>
            <a:off x="622693" y="586441"/>
            <a:ext cx="1053424" cy="233680"/>
          </a:xfrm>
          <a:prstGeom prst="rect">
            <a:avLst/>
          </a:prstGeom>
        </p:spPr>
        <p:txBody>
          <a:bodyPr lIns="0" tIns="0" rIns="0" bIns="0" rtlCol="0" anchor="t">
            <a:spAutoFit/>
          </a:bodyPr>
          <a:lstStyle/>
          <a:p>
            <a:pPr algn="l">
              <a:lnSpc>
                <a:spcPts val="1819"/>
              </a:lnSpc>
              <a:spcBef>
                <a:spcPct val="0"/>
              </a:spcBef>
            </a:pPr>
            <a:r>
              <a:rPr lang="en-US" sz="1299" b="1" noProof="0" dirty="0">
                <a:solidFill>
                  <a:srgbClr val="000000"/>
                </a:solidFill>
                <a:latin typeface="Arial Nova Condensed Bold"/>
                <a:ea typeface="Arial Nova Condensed Bold"/>
                <a:cs typeface="Arial Nova Condensed Bold"/>
                <a:sym typeface="Arial Nova Condensed Bold"/>
              </a:rPr>
              <a:t>Penalty cards</a:t>
            </a:r>
          </a:p>
        </p:txBody>
      </p:sp>
      <p:sp>
        <p:nvSpPr>
          <p:cNvPr id="12" name="TextBox 12"/>
          <p:cNvSpPr txBox="1"/>
          <p:nvPr/>
        </p:nvSpPr>
        <p:spPr>
          <a:xfrm>
            <a:off x="1990800" y="849694"/>
            <a:ext cx="2791116" cy="2222500"/>
          </a:xfrm>
          <a:prstGeom prst="rect">
            <a:avLst/>
          </a:prstGeom>
        </p:spPr>
        <p:txBody>
          <a:bodyPr lIns="0" tIns="0" rIns="0" bIns="0" rtlCol="0" anchor="t">
            <a:spAutoFit/>
          </a:bodyPr>
          <a:lstStyle/>
          <a:p>
            <a:pPr algn="just">
              <a:lnSpc>
                <a:spcPts val="1399"/>
              </a:lnSpc>
              <a:spcBef>
                <a:spcPct val="0"/>
              </a:spcBef>
            </a:pPr>
            <a:r>
              <a:rPr lang="en-US" sz="999" noProof="0" dirty="0">
                <a:solidFill>
                  <a:srgbClr val="000000"/>
                </a:solidFill>
                <a:latin typeface="Arial Nova Condensed"/>
                <a:ea typeface="Arial Nova Condensed"/>
                <a:cs typeface="Arial Nova Condensed"/>
                <a:sym typeface="Arial Nova Condensed"/>
              </a:rPr>
              <a:t>Producing the resources required to manufacture the components of a smartphone has environmental and social impacts. These impacts are represented by the Penalty cards you receive when you purchase resources from </a:t>
            </a:r>
            <a:r>
              <a:rPr lang="en-US" sz="999" noProof="0" dirty="0" err="1">
                <a:solidFill>
                  <a:srgbClr val="000000"/>
                </a:solidFill>
                <a:latin typeface="Arial Nova Condensed"/>
                <a:ea typeface="Arial Nova Condensed"/>
                <a:cs typeface="Arial Nova Condensed"/>
                <a:sym typeface="Arial Nova Condensed"/>
              </a:rPr>
              <a:t>PolluMore</a:t>
            </a:r>
            <a:r>
              <a:rPr lang="en-US" sz="999" noProof="0" dirty="0">
                <a:solidFill>
                  <a:srgbClr val="000000"/>
                </a:solidFill>
                <a:latin typeface="Arial Nova Condensed"/>
                <a:ea typeface="Arial Nova Condensed"/>
                <a:cs typeface="Arial Nova Condensed"/>
                <a:sym typeface="Arial Nova Condensed"/>
              </a:rPr>
              <a:t> and </a:t>
            </a:r>
            <a:r>
              <a:rPr lang="en-US" sz="999" noProof="0" dirty="0" err="1">
                <a:solidFill>
                  <a:srgbClr val="000000"/>
                </a:solidFill>
                <a:latin typeface="Arial Nova Condensed"/>
                <a:ea typeface="Arial Nova Condensed"/>
                <a:cs typeface="Arial Nova Condensed"/>
                <a:sym typeface="Arial Nova Condensed"/>
              </a:rPr>
              <a:t>PolluLess</a:t>
            </a:r>
            <a:r>
              <a:rPr lang="en-US" sz="999" noProof="0" dirty="0">
                <a:solidFill>
                  <a:srgbClr val="000000"/>
                </a:solidFill>
                <a:latin typeface="Arial Nova Condensed"/>
                <a:ea typeface="Arial Nova Condensed"/>
                <a:cs typeface="Arial Nova Condensed"/>
                <a:sym typeface="Arial Nova Condensed"/>
              </a:rPr>
              <a:t>. </a:t>
            </a:r>
          </a:p>
          <a:p>
            <a:pPr algn="just">
              <a:lnSpc>
                <a:spcPts val="1399"/>
              </a:lnSpc>
              <a:spcBef>
                <a:spcPct val="0"/>
              </a:spcBef>
            </a:pPr>
            <a:endParaRPr lang="en-US" sz="999" noProof="0" dirty="0">
              <a:solidFill>
                <a:srgbClr val="000000"/>
              </a:solidFill>
              <a:latin typeface="Arial Nova Condensed"/>
              <a:ea typeface="Arial Nova Condensed"/>
              <a:cs typeface="Arial Nova Condensed"/>
              <a:sym typeface="Arial Nova Condensed"/>
            </a:endParaRPr>
          </a:p>
          <a:p>
            <a:pPr algn="just">
              <a:lnSpc>
                <a:spcPts val="1399"/>
              </a:lnSpc>
            </a:pPr>
            <a:r>
              <a:rPr lang="en-US" sz="999" noProof="0" dirty="0">
                <a:solidFill>
                  <a:srgbClr val="000000"/>
                </a:solidFill>
                <a:latin typeface="Arial Nova Condensed"/>
                <a:ea typeface="Arial Nova Condensed"/>
                <a:cs typeface="Arial Nova Condensed"/>
                <a:sym typeface="Arial Nova Condensed"/>
              </a:rPr>
              <a:t>Each Penalty card provides information about how the metals are produced, in particular the </a:t>
            </a:r>
            <a:r>
              <a:rPr lang="en-US" sz="999" b="1" noProof="0" dirty="0">
                <a:solidFill>
                  <a:srgbClr val="000000"/>
                </a:solidFill>
                <a:latin typeface="Arial Nova Condensed"/>
                <a:ea typeface="Arial Nova Condensed"/>
                <a:cs typeface="Arial Nova Condensed"/>
                <a:sym typeface="Arial Nova Condensed"/>
              </a:rPr>
              <a:t>operations</a:t>
            </a:r>
            <a:r>
              <a:rPr lang="en-US" sz="999" noProof="0" dirty="0">
                <a:solidFill>
                  <a:srgbClr val="000000"/>
                </a:solidFill>
                <a:latin typeface="Arial Nova Condensed"/>
                <a:ea typeface="Arial Nova Condensed"/>
                <a:cs typeface="Arial Nova Condensed"/>
                <a:sym typeface="Arial Nova Condensed"/>
              </a:rPr>
              <a:t> involved (e.g. Ore processing or Metal recycling) and the </a:t>
            </a:r>
            <a:r>
              <a:rPr lang="en-US" sz="999" b="1" noProof="0" dirty="0">
                <a:solidFill>
                  <a:srgbClr val="000000"/>
                </a:solidFill>
                <a:latin typeface="Arial Nova Condensed Bold"/>
                <a:ea typeface="Arial Nova Condensed Bold"/>
                <a:cs typeface="Arial Nova Condensed Bold"/>
                <a:sym typeface="Arial Nova Condensed Bold"/>
              </a:rPr>
              <a:t>environmental impacts</a:t>
            </a:r>
            <a:r>
              <a:rPr lang="en-US" sz="999" noProof="0" dirty="0">
                <a:solidFill>
                  <a:srgbClr val="000000"/>
                </a:solidFill>
                <a:latin typeface="Arial Nova Condensed"/>
                <a:ea typeface="Arial Nova Condensed"/>
                <a:cs typeface="Arial Nova Condensed"/>
                <a:sym typeface="Arial Nova Condensed"/>
              </a:rPr>
              <a:t> (penalty for Pollution, Disaster) and </a:t>
            </a:r>
            <a:r>
              <a:rPr lang="en-US" sz="999" b="1" noProof="0" dirty="0">
                <a:solidFill>
                  <a:srgbClr val="000000"/>
                </a:solidFill>
                <a:latin typeface="Arial Nova Condensed Bold"/>
                <a:ea typeface="Arial Nova Condensed Bold"/>
                <a:cs typeface="Arial Nova Condensed Bold"/>
                <a:sym typeface="Arial Nova Condensed Bold"/>
              </a:rPr>
              <a:t>social</a:t>
            </a:r>
            <a:r>
              <a:rPr lang="en-US" sz="999" noProof="0" dirty="0">
                <a:solidFill>
                  <a:srgbClr val="000000"/>
                </a:solidFill>
                <a:latin typeface="Arial Nova Condensed"/>
                <a:ea typeface="Arial Nova Condensed"/>
                <a:cs typeface="Arial Nova Condensed"/>
                <a:sym typeface="Arial Nova Condensed"/>
              </a:rPr>
              <a:t> </a:t>
            </a:r>
            <a:r>
              <a:rPr lang="en-US" sz="999" b="1" noProof="0" dirty="0">
                <a:solidFill>
                  <a:srgbClr val="000000"/>
                </a:solidFill>
                <a:latin typeface="Arial Nova Condensed"/>
                <a:ea typeface="Arial Nova Condensed"/>
                <a:cs typeface="Arial Nova Condensed"/>
                <a:sym typeface="Arial Nova Condensed"/>
              </a:rPr>
              <a:t>impacts</a:t>
            </a:r>
            <a:r>
              <a:rPr lang="en-US" sz="999" noProof="0" dirty="0">
                <a:solidFill>
                  <a:srgbClr val="000000"/>
                </a:solidFill>
                <a:latin typeface="Arial Nova Condensed"/>
                <a:ea typeface="Arial Nova Condensed"/>
                <a:cs typeface="Arial Nova Condensed"/>
                <a:sym typeface="Arial Nova Condensed"/>
              </a:rPr>
              <a:t> (penalty for Socio-political Tensions, Conflicts). </a:t>
            </a:r>
          </a:p>
        </p:txBody>
      </p:sp>
      <p:sp>
        <p:nvSpPr>
          <p:cNvPr id="13" name="TextBox 13"/>
          <p:cNvSpPr txBox="1"/>
          <p:nvPr/>
        </p:nvSpPr>
        <p:spPr>
          <a:xfrm>
            <a:off x="1922448" y="4840949"/>
            <a:ext cx="2858609" cy="1134537"/>
          </a:xfrm>
          <a:prstGeom prst="rect">
            <a:avLst/>
          </a:prstGeom>
        </p:spPr>
        <p:txBody>
          <a:bodyPr lIns="0" tIns="0" rIns="0" bIns="0" rtlCol="0" anchor="t">
            <a:spAutoFit/>
          </a:bodyPr>
          <a:lstStyle/>
          <a:p>
            <a:pPr algn="just">
              <a:lnSpc>
                <a:spcPts val="1399"/>
              </a:lnSpc>
              <a:spcBef>
                <a:spcPct val="0"/>
              </a:spcBef>
            </a:pPr>
            <a:r>
              <a:rPr lang="en-US" sz="999" noProof="0" dirty="0">
                <a:solidFill>
                  <a:srgbClr val="000000"/>
                </a:solidFill>
                <a:latin typeface="Arial Nova Condensed"/>
                <a:ea typeface="Arial Nova Condensed"/>
                <a:cs typeface="Arial Nova Condensed"/>
                <a:sym typeface="Arial Nova Condensed"/>
              </a:rPr>
              <a:t>The number on the bottom right indicates in which </a:t>
            </a:r>
            <a:r>
              <a:rPr lang="en-US" sz="999" b="1" noProof="0" dirty="0">
                <a:solidFill>
                  <a:srgbClr val="000000"/>
                </a:solidFill>
                <a:latin typeface="Arial Nova Condensed Bold"/>
                <a:ea typeface="Arial Nova Condensed Bold"/>
                <a:cs typeface="Arial Nova Condensed Bold"/>
                <a:sym typeface="Arial Nova Condensed Bold"/>
              </a:rPr>
              <a:t>configurations</a:t>
            </a:r>
            <a:r>
              <a:rPr lang="en-US" sz="999" noProof="0" dirty="0">
                <a:solidFill>
                  <a:srgbClr val="000000"/>
                </a:solidFill>
                <a:latin typeface="Arial Nova Condensed"/>
                <a:ea typeface="Arial Nova Condensed"/>
                <a:cs typeface="Arial Nova Condensed"/>
                <a:sym typeface="Arial Nova Condensed"/>
              </a:rPr>
              <a:t> -</a:t>
            </a:r>
            <a:r>
              <a:rPr lang="en-US" sz="999" b="1" noProof="0" dirty="0">
                <a:solidFill>
                  <a:srgbClr val="000000"/>
                </a:solidFill>
                <a:latin typeface="Arial Nova Condensed Bold"/>
                <a:ea typeface="Arial Nova Condensed Bold"/>
                <a:cs typeface="Arial Nova Condensed Bold"/>
                <a:sym typeface="Arial Nova Condensed Bold"/>
              </a:rPr>
              <a:t> i.e. numbers of players </a:t>
            </a:r>
            <a:r>
              <a:rPr lang="en-US" sz="999" noProof="0" dirty="0">
                <a:solidFill>
                  <a:srgbClr val="000000"/>
                </a:solidFill>
                <a:latin typeface="Arial Nova Condensed"/>
                <a:ea typeface="Arial Nova Condensed"/>
                <a:cs typeface="Arial Nova Condensed"/>
                <a:sym typeface="Arial Nova Condensed"/>
              </a:rPr>
              <a:t>- the Penalty is used.</a:t>
            </a:r>
          </a:p>
          <a:p>
            <a:pPr algn="just">
              <a:lnSpc>
                <a:spcPts val="980"/>
              </a:lnSpc>
              <a:spcBef>
                <a:spcPct val="0"/>
              </a:spcBef>
            </a:pPr>
            <a:endParaRPr lang="en-US" sz="999" noProof="0" dirty="0">
              <a:solidFill>
                <a:srgbClr val="000000"/>
              </a:solidFill>
              <a:latin typeface="Arial Nova Condensed"/>
              <a:ea typeface="Arial Nova Condensed"/>
              <a:cs typeface="Arial Nova Condensed"/>
              <a:sym typeface="Arial Nova Condensed"/>
            </a:endParaRPr>
          </a:p>
          <a:p>
            <a:pPr algn="just">
              <a:lnSpc>
                <a:spcPts val="1399"/>
              </a:lnSpc>
              <a:spcBef>
                <a:spcPct val="0"/>
              </a:spcBef>
            </a:pPr>
            <a:r>
              <a:rPr lang="en-US" sz="999" b="1" noProof="0" dirty="0">
                <a:solidFill>
                  <a:srgbClr val="000000"/>
                </a:solidFill>
                <a:latin typeface="Arial Nova Condensed Bold"/>
                <a:ea typeface="Arial Nova Condensed Bold"/>
                <a:cs typeface="Arial Nova Condensed Bold"/>
                <a:sym typeface="Arial Nova Condensed Bold"/>
              </a:rPr>
              <a:t>For example</a:t>
            </a:r>
            <a:r>
              <a:rPr lang="en-US" sz="999" noProof="0" dirty="0">
                <a:solidFill>
                  <a:srgbClr val="000000"/>
                </a:solidFill>
                <a:latin typeface="Arial Nova Condensed"/>
                <a:ea typeface="Arial Nova Condensed"/>
                <a:cs typeface="Arial Nova Condensed"/>
                <a:sym typeface="Arial Nova Condensed"/>
              </a:rPr>
              <a:t>: in a 4-player game, the 3+ and 4+ cards are used and the 5+ cards are put back in the box. </a:t>
            </a:r>
          </a:p>
        </p:txBody>
      </p:sp>
      <p:sp>
        <p:nvSpPr>
          <p:cNvPr id="14" name="TextBox 14"/>
          <p:cNvSpPr txBox="1"/>
          <p:nvPr/>
        </p:nvSpPr>
        <p:spPr>
          <a:xfrm>
            <a:off x="2638600" y="7076925"/>
            <a:ext cx="50800" cy="143722"/>
          </a:xfrm>
          <a:prstGeom prst="rect">
            <a:avLst/>
          </a:prstGeom>
        </p:spPr>
        <p:txBody>
          <a:bodyPr lIns="0" tIns="0" rIns="0" bIns="0" rtlCol="0" anchor="t">
            <a:spAutoFit/>
          </a:bodyPr>
          <a:lstStyle/>
          <a:p>
            <a:pPr algn="ctr">
              <a:lnSpc>
                <a:spcPts val="1120"/>
              </a:lnSpc>
              <a:spcBef>
                <a:spcPct val="0"/>
              </a:spcBef>
            </a:pPr>
            <a:r>
              <a:rPr lang="en-US" sz="800" noProof="0" dirty="0">
                <a:solidFill>
                  <a:srgbClr val="000000"/>
                </a:solidFill>
                <a:latin typeface="Arial Nova Condensed"/>
                <a:ea typeface="Arial Nova Condensed"/>
                <a:cs typeface="Arial Nova Condensed"/>
                <a:sym typeface="Arial Nova Condensed"/>
              </a:rPr>
              <a:t>8</a:t>
            </a:r>
          </a:p>
        </p:txBody>
      </p:sp>
      <p:sp>
        <p:nvSpPr>
          <p:cNvPr id="15" name="TextBox 15"/>
          <p:cNvSpPr txBox="1"/>
          <p:nvPr/>
        </p:nvSpPr>
        <p:spPr>
          <a:xfrm>
            <a:off x="806706" y="3227253"/>
            <a:ext cx="3880796" cy="1061253"/>
          </a:xfrm>
          <a:prstGeom prst="rect">
            <a:avLst/>
          </a:prstGeom>
        </p:spPr>
        <p:txBody>
          <a:bodyPr lIns="0" tIns="0" rIns="0" bIns="0" rtlCol="0" anchor="t">
            <a:spAutoFit/>
          </a:bodyPr>
          <a:lstStyle/>
          <a:p>
            <a:pPr algn="just">
              <a:lnSpc>
                <a:spcPts val="1399"/>
              </a:lnSpc>
              <a:spcBef>
                <a:spcPct val="0"/>
              </a:spcBef>
            </a:pPr>
            <a:r>
              <a:rPr lang="en-US" sz="999" b="1" noProof="0" dirty="0">
                <a:solidFill>
                  <a:srgbClr val="000000"/>
                </a:solidFill>
                <a:latin typeface="Arial Nova Condensed Bold"/>
                <a:ea typeface="Arial Nova Condensed Bold"/>
                <a:cs typeface="Arial Nova Condensed Bold"/>
                <a:sym typeface="Arial Nova Condensed Bold"/>
              </a:rPr>
              <a:t>Note: </a:t>
            </a:r>
            <a:r>
              <a:rPr lang="en-US" sz="999" noProof="0" dirty="0">
                <a:solidFill>
                  <a:srgbClr val="000000"/>
                </a:solidFill>
                <a:latin typeface="Arial Nova Condensed"/>
                <a:ea typeface="Arial Nova Condensed"/>
                <a:cs typeface="Arial Nova Condensed"/>
                <a:sym typeface="Arial Nova Condensed"/>
              </a:rPr>
              <a:t>The Penalty cards focus on the environmental and social impacts of producing the metals contained in smartphones. It is important to remember that these metals are used for many different purposes, other than for manufacturing smartphones, and that the environmental and social impacts of smartphones are not solely confined to the production of the metals used to make them.</a:t>
            </a:r>
          </a:p>
        </p:txBody>
      </p:sp>
      <p:sp>
        <p:nvSpPr>
          <p:cNvPr id="16" name="TextBox 16"/>
          <p:cNvSpPr txBox="1"/>
          <p:nvPr/>
        </p:nvSpPr>
        <p:spPr>
          <a:xfrm>
            <a:off x="2341125" y="6413500"/>
            <a:ext cx="1538725" cy="336550"/>
          </a:xfrm>
          <a:prstGeom prst="rect">
            <a:avLst/>
          </a:prstGeom>
        </p:spPr>
        <p:txBody>
          <a:bodyPr lIns="0" tIns="0" rIns="0" bIns="0" rtlCol="0" anchor="t">
            <a:spAutoFit/>
          </a:bodyPr>
          <a:lstStyle/>
          <a:p>
            <a:pPr algn="just">
              <a:lnSpc>
                <a:spcPts val="1399"/>
              </a:lnSpc>
            </a:pPr>
            <a:r>
              <a:rPr lang="en-US" sz="999" b="1" noProof="0" dirty="0">
                <a:solidFill>
                  <a:srgbClr val="000000"/>
                </a:solidFill>
                <a:latin typeface="Arial Nova Condensed Bold"/>
                <a:ea typeface="Arial Nova Condensed Bold"/>
                <a:cs typeface="Arial Nova Condensed Bold"/>
                <a:sym typeface="Arial Nova Condensed Bold"/>
              </a:rPr>
              <a:t>https://phoneimpact.inria.fr</a:t>
            </a:r>
          </a:p>
          <a:p>
            <a:pPr algn="just">
              <a:lnSpc>
                <a:spcPts val="1399"/>
              </a:lnSpc>
            </a:pPr>
            <a:endParaRPr lang="en-US" sz="999" b="1" noProof="0" dirty="0">
              <a:solidFill>
                <a:srgbClr val="000000"/>
              </a:solidFill>
              <a:latin typeface="Arial Nova Condensed Bold"/>
              <a:ea typeface="Arial Nova Condensed Bold"/>
              <a:cs typeface="Arial Nova Condensed Bold"/>
              <a:sym typeface="Arial Nova Condensed Bold"/>
            </a:endParaRPr>
          </a:p>
        </p:txBody>
      </p:sp>
      <p:sp>
        <p:nvSpPr>
          <p:cNvPr id="17" name="TextBox 17"/>
          <p:cNvSpPr txBox="1"/>
          <p:nvPr/>
        </p:nvSpPr>
        <p:spPr>
          <a:xfrm>
            <a:off x="1970592" y="6075006"/>
            <a:ext cx="2745838" cy="522644"/>
          </a:xfrm>
          <a:prstGeom prst="rect">
            <a:avLst/>
          </a:prstGeom>
        </p:spPr>
        <p:txBody>
          <a:bodyPr wrap="square" lIns="0" tIns="0" rIns="0" bIns="0" rtlCol="0" anchor="t">
            <a:spAutoFit/>
          </a:bodyPr>
          <a:lstStyle/>
          <a:p>
            <a:pPr algn="just">
              <a:lnSpc>
                <a:spcPts val="1399"/>
              </a:lnSpc>
              <a:spcBef>
                <a:spcPct val="0"/>
              </a:spcBef>
            </a:pPr>
            <a:r>
              <a:rPr lang="en-US" sz="999" b="1" noProof="0" dirty="0">
                <a:solidFill>
                  <a:srgbClr val="000000"/>
                </a:solidFill>
                <a:latin typeface="Arial Nova Condensed Bold"/>
                <a:ea typeface="Arial Nova Condensed Bold"/>
                <a:cs typeface="Arial Nova Condensed Bold"/>
                <a:sym typeface="Arial Nova Condensed Bold"/>
              </a:rPr>
              <a:t>Note: </a:t>
            </a:r>
            <a:r>
              <a:rPr lang="en-US" sz="999" noProof="0" dirty="0">
                <a:solidFill>
                  <a:srgbClr val="000000"/>
                </a:solidFill>
                <a:latin typeface="Arial Nova Condensed"/>
                <a:ea typeface="Arial Nova Condensed"/>
                <a:cs typeface="Arial Nova Condensed"/>
                <a:sym typeface="Arial Nova Condensed"/>
              </a:rPr>
              <a:t>The number in the bottom left of the card is used to find the related sources on the game's web portal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1825"/>
            <a:ext cx="5328000" cy="7468175"/>
          </a:xfrm>
          <a:custGeom>
            <a:avLst/>
            <a:gdLst/>
            <a:ahLst/>
            <a:cxnLst/>
            <a:rect l="l" t="t" r="r" b="b"/>
            <a:pathLst>
              <a:path w="5328000" h="7468175">
                <a:moveTo>
                  <a:pt x="0" y="0"/>
                </a:moveTo>
                <a:lnTo>
                  <a:pt x="5328000" y="0"/>
                </a:lnTo>
                <a:lnTo>
                  <a:pt x="5328000" y="7468175"/>
                </a:lnTo>
                <a:lnTo>
                  <a:pt x="0" y="7468175"/>
                </a:lnTo>
                <a:lnTo>
                  <a:pt x="0" y="0"/>
                </a:lnTo>
                <a:close/>
              </a:path>
            </a:pathLst>
          </a:custGeom>
          <a:blipFill>
            <a:blip r:embed="rId2"/>
            <a:stretch>
              <a:fillRect t="-627" b="-627"/>
            </a:stretch>
          </a:blipFill>
        </p:spPr>
        <p:txBody>
          <a:bodyPr/>
          <a:lstStyle/>
          <a:p>
            <a:endParaRPr lang="en-US" noProof="0" dirty="0"/>
          </a:p>
        </p:txBody>
      </p:sp>
      <p:sp>
        <p:nvSpPr>
          <p:cNvPr id="3" name="Freeform 3"/>
          <p:cNvSpPr/>
          <p:nvPr/>
        </p:nvSpPr>
        <p:spPr>
          <a:xfrm flipH="1" flipV="1">
            <a:off x="553045" y="4821790"/>
            <a:ext cx="1328730" cy="1916664"/>
          </a:xfrm>
          <a:custGeom>
            <a:avLst/>
            <a:gdLst/>
            <a:ahLst/>
            <a:cxnLst/>
            <a:rect l="l" t="t" r="r" b="b"/>
            <a:pathLst>
              <a:path w="1328730" h="1916664">
                <a:moveTo>
                  <a:pt x="1328730" y="1916663"/>
                </a:moveTo>
                <a:lnTo>
                  <a:pt x="0" y="1916663"/>
                </a:lnTo>
                <a:lnTo>
                  <a:pt x="0" y="0"/>
                </a:lnTo>
                <a:lnTo>
                  <a:pt x="1328730" y="0"/>
                </a:lnTo>
                <a:lnTo>
                  <a:pt x="1328730" y="1916663"/>
                </a:lnTo>
                <a:close/>
              </a:path>
            </a:pathLst>
          </a:custGeom>
          <a:blipFill>
            <a:blip r:embed="rId3"/>
            <a:stretch>
              <a:fillRect l="-26703" t="-14530" r="-347942" b="-118134"/>
            </a:stretch>
          </a:blipFill>
        </p:spPr>
        <p:txBody>
          <a:bodyPr/>
          <a:lstStyle/>
          <a:p>
            <a:endParaRPr lang="en-US" noProof="0" dirty="0"/>
          </a:p>
        </p:txBody>
      </p:sp>
      <p:grpSp>
        <p:nvGrpSpPr>
          <p:cNvPr id="4" name="Group 4"/>
          <p:cNvGrpSpPr/>
          <p:nvPr/>
        </p:nvGrpSpPr>
        <p:grpSpPr>
          <a:xfrm>
            <a:off x="535828" y="3436440"/>
            <a:ext cx="4259372" cy="986882"/>
            <a:chOff x="0" y="0"/>
            <a:chExt cx="2165927" cy="501838"/>
          </a:xfrm>
        </p:grpSpPr>
        <p:sp>
          <p:nvSpPr>
            <p:cNvPr id="5" name="Freeform 5"/>
            <p:cNvSpPr/>
            <p:nvPr/>
          </p:nvSpPr>
          <p:spPr>
            <a:xfrm>
              <a:off x="0" y="0"/>
              <a:ext cx="2165927" cy="501838"/>
            </a:xfrm>
            <a:custGeom>
              <a:avLst/>
              <a:gdLst/>
              <a:ahLst/>
              <a:cxnLst/>
              <a:rect l="l" t="t" r="r" b="b"/>
              <a:pathLst>
                <a:path w="2165927" h="501838">
                  <a:moveTo>
                    <a:pt x="16359" y="0"/>
                  </a:moveTo>
                  <a:lnTo>
                    <a:pt x="2149568" y="0"/>
                  </a:lnTo>
                  <a:cubicBezTo>
                    <a:pt x="2153907" y="0"/>
                    <a:pt x="2158067" y="1723"/>
                    <a:pt x="2161135" y="4791"/>
                  </a:cubicBezTo>
                  <a:cubicBezTo>
                    <a:pt x="2164203" y="7859"/>
                    <a:pt x="2165927" y="12020"/>
                    <a:pt x="2165927" y="16359"/>
                  </a:cubicBezTo>
                  <a:lnTo>
                    <a:pt x="2165927" y="485479"/>
                  </a:lnTo>
                  <a:cubicBezTo>
                    <a:pt x="2165927" y="494514"/>
                    <a:pt x="2158603" y="501838"/>
                    <a:pt x="2149568" y="501838"/>
                  </a:cubicBezTo>
                  <a:lnTo>
                    <a:pt x="16359" y="501838"/>
                  </a:lnTo>
                  <a:cubicBezTo>
                    <a:pt x="7324" y="501838"/>
                    <a:pt x="0" y="494514"/>
                    <a:pt x="0" y="485479"/>
                  </a:cubicBezTo>
                  <a:lnTo>
                    <a:pt x="0" y="16359"/>
                  </a:lnTo>
                  <a:cubicBezTo>
                    <a:pt x="0" y="7324"/>
                    <a:pt x="7324" y="0"/>
                    <a:pt x="16359" y="0"/>
                  </a:cubicBezTo>
                  <a:close/>
                </a:path>
              </a:pathLst>
            </a:custGeom>
            <a:solidFill>
              <a:srgbClr val="D9D9D9">
                <a:alpha val="60000"/>
              </a:srgbClr>
            </a:solidFill>
          </p:spPr>
          <p:txBody>
            <a:bodyPr/>
            <a:lstStyle/>
            <a:p>
              <a:endParaRPr lang="en-US" noProof="0" dirty="0"/>
            </a:p>
          </p:txBody>
        </p:sp>
        <p:sp>
          <p:nvSpPr>
            <p:cNvPr id="6" name="TextBox 6"/>
            <p:cNvSpPr txBox="1"/>
            <p:nvPr/>
          </p:nvSpPr>
          <p:spPr>
            <a:xfrm>
              <a:off x="0" y="-38100"/>
              <a:ext cx="2165927" cy="539938"/>
            </a:xfrm>
            <a:prstGeom prst="rect">
              <a:avLst/>
            </a:prstGeom>
          </p:spPr>
          <p:txBody>
            <a:bodyPr lIns="50800" tIns="50800" rIns="50800" bIns="50800" rtlCol="0" anchor="ctr"/>
            <a:lstStyle/>
            <a:p>
              <a:pPr algn="ctr">
                <a:lnSpc>
                  <a:spcPts val="1819"/>
                </a:lnSpc>
              </a:pPr>
              <a:endParaRPr lang="en-US" noProof="0" dirty="0"/>
            </a:p>
          </p:txBody>
        </p:sp>
      </p:grpSp>
      <p:sp>
        <p:nvSpPr>
          <p:cNvPr id="7" name="Freeform 7"/>
          <p:cNvSpPr/>
          <p:nvPr/>
        </p:nvSpPr>
        <p:spPr>
          <a:xfrm>
            <a:off x="2186478" y="1568099"/>
            <a:ext cx="1079454" cy="1701184"/>
          </a:xfrm>
          <a:custGeom>
            <a:avLst/>
            <a:gdLst/>
            <a:ahLst/>
            <a:cxnLst/>
            <a:rect l="l" t="t" r="r" b="b"/>
            <a:pathLst>
              <a:path w="1079454" h="1701184">
                <a:moveTo>
                  <a:pt x="0" y="0"/>
                </a:moveTo>
                <a:lnTo>
                  <a:pt x="1079454" y="0"/>
                </a:lnTo>
                <a:lnTo>
                  <a:pt x="1079454" y="1701185"/>
                </a:lnTo>
                <a:lnTo>
                  <a:pt x="0" y="1701185"/>
                </a:lnTo>
                <a:lnTo>
                  <a:pt x="0" y="0"/>
                </a:lnTo>
                <a:close/>
              </a:path>
            </a:pathLst>
          </a:custGeom>
          <a:blipFill>
            <a:blip r:embed="rId4"/>
            <a:stretch>
              <a:fillRect/>
            </a:stretch>
          </a:blipFill>
        </p:spPr>
        <p:txBody>
          <a:bodyPr/>
          <a:lstStyle/>
          <a:p>
            <a:endParaRPr lang="en-US" noProof="0" dirty="0"/>
          </a:p>
        </p:txBody>
      </p:sp>
      <p:sp>
        <p:nvSpPr>
          <p:cNvPr id="8" name="Freeform 8"/>
          <p:cNvSpPr/>
          <p:nvPr/>
        </p:nvSpPr>
        <p:spPr>
          <a:xfrm>
            <a:off x="744354" y="1568099"/>
            <a:ext cx="1086307" cy="1715940"/>
          </a:xfrm>
          <a:custGeom>
            <a:avLst/>
            <a:gdLst/>
            <a:ahLst/>
            <a:cxnLst/>
            <a:rect l="l" t="t" r="r" b="b"/>
            <a:pathLst>
              <a:path w="1086307" h="1715940">
                <a:moveTo>
                  <a:pt x="0" y="0"/>
                </a:moveTo>
                <a:lnTo>
                  <a:pt x="1086306" y="0"/>
                </a:lnTo>
                <a:lnTo>
                  <a:pt x="1086306" y="1715941"/>
                </a:lnTo>
                <a:lnTo>
                  <a:pt x="0" y="1715941"/>
                </a:lnTo>
                <a:lnTo>
                  <a:pt x="0" y="0"/>
                </a:lnTo>
                <a:close/>
              </a:path>
            </a:pathLst>
          </a:custGeom>
          <a:blipFill>
            <a:blip r:embed="rId5"/>
            <a:stretch>
              <a:fillRect/>
            </a:stretch>
          </a:blipFill>
        </p:spPr>
        <p:txBody>
          <a:bodyPr/>
          <a:lstStyle/>
          <a:p>
            <a:endParaRPr lang="en-US" noProof="0" dirty="0"/>
          </a:p>
        </p:txBody>
      </p:sp>
      <p:sp>
        <p:nvSpPr>
          <p:cNvPr id="9" name="Freeform 9"/>
          <p:cNvSpPr/>
          <p:nvPr/>
        </p:nvSpPr>
        <p:spPr>
          <a:xfrm>
            <a:off x="3618357" y="1568099"/>
            <a:ext cx="1069620" cy="1701184"/>
          </a:xfrm>
          <a:custGeom>
            <a:avLst/>
            <a:gdLst/>
            <a:ahLst/>
            <a:cxnLst/>
            <a:rect l="l" t="t" r="r" b="b"/>
            <a:pathLst>
              <a:path w="1069620" h="1701184">
                <a:moveTo>
                  <a:pt x="0" y="0"/>
                </a:moveTo>
                <a:lnTo>
                  <a:pt x="1069620" y="0"/>
                </a:lnTo>
                <a:lnTo>
                  <a:pt x="1069620" y="1701185"/>
                </a:lnTo>
                <a:lnTo>
                  <a:pt x="0" y="1701185"/>
                </a:lnTo>
                <a:lnTo>
                  <a:pt x="0" y="0"/>
                </a:lnTo>
                <a:close/>
              </a:path>
            </a:pathLst>
          </a:custGeom>
          <a:blipFill>
            <a:blip r:embed="rId6"/>
            <a:stretch>
              <a:fillRect/>
            </a:stretch>
          </a:blipFill>
        </p:spPr>
        <p:txBody>
          <a:bodyPr/>
          <a:lstStyle/>
          <a:p>
            <a:endParaRPr lang="en-US" noProof="0" dirty="0"/>
          </a:p>
        </p:txBody>
      </p:sp>
      <p:sp>
        <p:nvSpPr>
          <p:cNvPr id="10" name="TextBox 10"/>
          <p:cNvSpPr txBox="1"/>
          <p:nvPr/>
        </p:nvSpPr>
        <p:spPr>
          <a:xfrm>
            <a:off x="532807" y="606501"/>
            <a:ext cx="2239169" cy="233680"/>
          </a:xfrm>
          <a:prstGeom prst="rect">
            <a:avLst/>
          </a:prstGeom>
        </p:spPr>
        <p:txBody>
          <a:bodyPr lIns="0" tIns="0" rIns="0" bIns="0" rtlCol="0" anchor="t">
            <a:spAutoFit/>
          </a:bodyPr>
          <a:lstStyle/>
          <a:p>
            <a:pPr algn="ctr">
              <a:lnSpc>
                <a:spcPts val="1819"/>
              </a:lnSpc>
              <a:spcBef>
                <a:spcPct val="0"/>
              </a:spcBef>
            </a:pPr>
            <a:r>
              <a:rPr lang="en-US" sz="1299" b="1" noProof="0" dirty="0">
                <a:solidFill>
                  <a:srgbClr val="000000"/>
                </a:solidFill>
                <a:latin typeface="Arial Nova Condensed Bold"/>
                <a:ea typeface="Arial Nova Condensed Bold"/>
                <a:cs typeface="Arial Nova Condensed Bold"/>
                <a:sym typeface="Arial Nova Condensed Bold"/>
              </a:rPr>
              <a:t>Resource-summary cards</a:t>
            </a:r>
          </a:p>
        </p:txBody>
      </p:sp>
      <p:sp>
        <p:nvSpPr>
          <p:cNvPr id="11" name="TextBox 11"/>
          <p:cNvSpPr txBox="1"/>
          <p:nvPr/>
        </p:nvSpPr>
        <p:spPr>
          <a:xfrm>
            <a:off x="570262" y="888649"/>
            <a:ext cx="4224938" cy="508000"/>
          </a:xfrm>
          <a:prstGeom prst="rect">
            <a:avLst/>
          </a:prstGeom>
        </p:spPr>
        <p:txBody>
          <a:bodyPr lIns="0" tIns="0" rIns="0" bIns="0" rtlCol="0" anchor="t">
            <a:spAutoFit/>
          </a:bodyPr>
          <a:lstStyle/>
          <a:p>
            <a:pPr algn="just">
              <a:lnSpc>
                <a:spcPts val="1399"/>
              </a:lnSpc>
              <a:spcBef>
                <a:spcPct val="0"/>
              </a:spcBef>
            </a:pPr>
            <a:r>
              <a:rPr lang="en-US" sz="999" noProof="0" dirty="0">
                <a:solidFill>
                  <a:srgbClr val="000000"/>
                </a:solidFill>
                <a:latin typeface="Arial Nova Condensed"/>
                <a:ea typeface="Arial Nova Condensed"/>
                <a:cs typeface="Arial Nova Condensed"/>
                <a:sym typeface="Arial Nova Condensed"/>
              </a:rPr>
              <a:t>These cards show the breakdown of the different types of resource in the sets of cards for each supplier. The </a:t>
            </a:r>
            <a:r>
              <a:rPr lang="en-US" sz="999" b="1" noProof="0" dirty="0">
                <a:solidFill>
                  <a:srgbClr val="000000"/>
                </a:solidFill>
                <a:latin typeface="Arial Nova Condensed Bold"/>
                <a:ea typeface="Arial Nova Condensed Bold"/>
                <a:cs typeface="Arial Nova Condensed Bold"/>
                <a:sym typeface="Arial Nova Condensed Bold"/>
              </a:rPr>
              <a:t>number of Resource cards</a:t>
            </a:r>
            <a:r>
              <a:rPr lang="en-US" sz="999" noProof="0" dirty="0">
                <a:solidFill>
                  <a:srgbClr val="000000"/>
                </a:solidFill>
                <a:latin typeface="Arial Nova Condensed"/>
                <a:ea typeface="Arial Nova Condensed"/>
                <a:cs typeface="Arial Nova Condensed"/>
                <a:sym typeface="Arial Nova Condensed"/>
              </a:rPr>
              <a:t> and </a:t>
            </a:r>
            <a:r>
              <a:rPr lang="en-US" sz="999" b="1" noProof="0" dirty="0">
                <a:solidFill>
                  <a:srgbClr val="000000"/>
                </a:solidFill>
                <a:latin typeface="Arial Nova Condensed Bold"/>
                <a:ea typeface="Arial Nova Condensed Bold"/>
                <a:cs typeface="Arial Nova Condensed Bold"/>
                <a:sym typeface="Arial Nova Condensed Bold"/>
              </a:rPr>
              <a:t>Penalty</a:t>
            </a:r>
            <a:r>
              <a:rPr lang="en-US" sz="999" noProof="0" dirty="0">
                <a:solidFill>
                  <a:srgbClr val="000000"/>
                </a:solidFill>
                <a:latin typeface="Arial Nova Condensed"/>
                <a:ea typeface="Arial Nova Condensed"/>
                <a:cs typeface="Arial Nova Condensed"/>
                <a:sym typeface="Arial Nova Condensed"/>
              </a:rPr>
              <a:t> </a:t>
            </a:r>
            <a:r>
              <a:rPr lang="en-US" sz="999" b="1" noProof="0" dirty="0">
                <a:solidFill>
                  <a:srgbClr val="000000"/>
                </a:solidFill>
                <a:latin typeface="Arial Nova Condensed Bold"/>
                <a:ea typeface="Arial Nova Condensed Bold"/>
                <a:cs typeface="Arial Nova Condensed Bold"/>
                <a:sym typeface="Arial Nova Condensed Bold"/>
              </a:rPr>
              <a:t>cards</a:t>
            </a:r>
            <a:r>
              <a:rPr lang="en-US" sz="999" noProof="0" dirty="0">
                <a:solidFill>
                  <a:srgbClr val="000000"/>
                </a:solidFill>
                <a:latin typeface="Arial Nova Condensed"/>
                <a:ea typeface="Arial Nova Condensed"/>
                <a:cs typeface="Arial Nova Condensed"/>
                <a:sym typeface="Arial Nova Condensed"/>
              </a:rPr>
              <a:t> to be picked up are indicated next to the supplier's name.</a:t>
            </a:r>
          </a:p>
        </p:txBody>
      </p:sp>
      <p:sp>
        <p:nvSpPr>
          <p:cNvPr id="12" name="TextBox 12"/>
          <p:cNvSpPr txBox="1"/>
          <p:nvPr/>
        </p:nvSpPr>
        <p:spPr>
          <a:xfrm>
            <a:off x="601342" y="3486901"/>
            <a:ext cx="4141001" cy="850900"/>
          </a:xfrm>
          <a:prstGeom prst="rect">
            <a:avLst/>
          </a:prstGeom>
        </p:spPr>
        <p:txBody>
          <a:bodyPr lIns="0" tIns="0" rIns="0" bIns="0" rtlCol="0" anchor="t">
            <a:spAutoFit/>
          </a:bodyPr>
          <a:lstStyle/>
          <a:p>
            <a:pPr algn="just">
              <a:lnSpc>
                <a:spcPts val="1399"/>
              </a:lnSpc>
              <a:spcBef>
                <a:spcPct val="0"/>
              </a:spcBef>
            </a:pPr>
            <a:r>
              <a:rPr lang="en-US" sz="999" b="1" noProof="0" dirty="0">
                <a:solidFill>
                  <a:srgbClr val="000000"/>
                </a:solidFill>
                <a:latin typeface="Arial Nova Condensed Bold"/>
                <a:ea typeface="Arial Nova Condensed Bold"/>
                <a:cs typeface="Arial Nova Condensed Bold"/>
                <a:sym typeface="Arial Nova Condensed Bold"/>
              </a:rPr>
              <a:t>Note: </a:t>
            </a:r>
          </a:p>
          <a:p>
            <a:pPr marL="215899" lvl="1" indent="-107950" algn="just">
              <a:lnSpc>
                <a:spcPts val="1399"/>
              </a:lnSpc>
              <a:buFont typeface="Arial"/>
              <a:buChar char="•"/>
            </a:pPr>
            <a:r>
              <a:rPr lang="en-US" sz="999" noProof="0" dirty="0" err="1">
                <a:solidFill>
                  <a:srgbClr val="000000"/>
                </a:solidFill>
                <a:latin typeface="Arial Nova Condensed"/>
                <a:ea typeface="Arial Nova Condensed"/>
                <a:cs typeface="Arial Nova Condensed"/>
                <a:sym typeface="Arial Nova Condensed"/>
              </a:rPr>
              <a:t>Recycl</a:t>
            </a:r>
            <a:r>
              <a:rPr lang="en-US" sz="999" noProof="0" dirty="0">
                <a:solidFill>
                  <a:srgbClr val="000000"/>
                </a:solidFill>
                <a:latin typeface="Arial Nova Condensed"/>
                <a:ea typeface="Arial Nova Condensed"/>
                <a:cs typeface="Arial Nova Condensed"/>
                <a:sym typeface="Arial Nova Condensed"/>
              </a:rPr>
              <a:t>' (in green) does not supply </a:t>
            </a:r>
            <a:r>
              <a:rPr lang="en-US" sz="999" b="1" noProof="0" dirty="0">
                <a:solidFill>
                  <a:srgbClr val="000000"/>
                </a:solidFill>
                <a:latin typeface="Arial Nova Condensed Bold"/>
                <a:ea typeface="Arial Nova Condensed Bold"/>
                <a:cs typeface="Arial Nova Condensed Bold"/>
                <a:sym typeface="Arial Nova Condensed Bold"/>
              </a:rPr>
              <a:t>Other metals</a:t>
            </a:r>
            <a:r>
              <a:rPr lang="en-US" sz="999" noProof="0" dirty="0">
                <a:solidFill>
                  <a:srgbClr val="000000"/>
                </a:solidFill>
                <a:latin typeface="Arial Nova Condensed"/>
                <a:ea typeface="Arial Nova Condensed"/>
                <a:cs typeface="Arial Nova Condensed"/>
                <a:sym typeface="Arial Nova Condensed"/>
              </a:rPr>
              <a:t> or </a:t>
            </a:r>
            <a:r>
              <a:rPr lang="en-US" sz="999" b="1" noProof="0" dirty="0">
                <a:solidFill>
                  <a:srgbClr val="000000"/>
                </a:solidFill>
                <a:latin typeface="Arial Nova Condensed Bold"/>
                <a:ea typeface="Arial Nova Condensed Bold"/>
                <a:cs typeface="Arial Nova Condensed Bold"/>
                <a:sym typeface="Arial Nova Condensed Bold"/>
              </a:rPr>
              <a:t>Rare earths,</a:t>
            </a:r>
            <a:r>
              <a:rPr lang="en-US" sz="999" noProof="0" dirty="0">
                <a:solidFill>
                  <a:srgbClr val="000000"/>
                </a:solidFill>
                <a:latin typeface="Arial Nova Condensed"/>
                <a:ea typeface="Arial Nova Condensed"/>
                <a:cs typeface="Arial Nova Condensed"/>
                <a:sym typeface="Arial Nova Condensed"/>
              </a:rPr>
              <a:t> which are non-recyclable resources.</a:t>
            </a:r>
          </a:p>
          <a:p>
            <a:pPr marL="215899" lvl="1" indent="-107950" algn="just">
              <a:lnSpc>
                <a:spcPts val="1399"/>
              </a:lnSpc>
              <a:spcBef>
                <a:spcPct val="0"/>
              </a:spcBef>
              <a:buFont typeface="Arial"/>
              <a:buChar char="•"/>
            </a:pPr>
            <a:r>
              <a:rPr lang="en-US" sz="999" noProof="0" dirty="0">
                <a:solidFill>
                  <a:srgbClr val="000000"/>
                </a:solidFill>
                <a:latin typeface="Arial Nova Condensed"/>
                <a:ea typeface="Arial Nova Condensed"/>
                <a:cs typeface="Arial Nova Condensed"/>
                <a:sym typeface="Arial Nova Condensed"/>
              </a:rPr>
              <a:t>The figures are chosen to make the game flow as smoothly as possible, but are not representative of the real production figures.</a:t>
            </a:r>
          </a:p>
        </p:txBody>
      </p:sp>
      <p:sp>
        <p:nvSpPr>
          <p:cNvPr id="13" name="TextBox 13"/>
          <p:cNvSpPr txBox="1"/>
          <p:nvPr/>
        </p:nvSpPr>
        <p:spPr>
          <a:xfrm>
            <a:off x="566090" y="4542852"/>
            <a:ext cx="1526663" cy="233680"/>
          </a:xfrm>
          <a:prstGeom prst="rect">
            <a:avLst/>
          </a:prstGeom>
        </p:spPr>
        <p:txBody>
          <a:bodyPr lIns="0" tIns="0" rIns="0" bIns="0" rtlCol="0" anchor="t">
            <a:spAutoFit/>
          </a:bodyPr>
          <a:lstStyle/>
          <a:p>
            <a:pPr algn="l">
              <a:lnSpc>
                <a:spcPts val="1819"/>
              </a:lnSpc>
              <a:spcBef>
                <a:spcPct val="0"/>
              </a:spcBef>
            </a:pPr>
            <a:r>
              <a:rPr lang="en-US" sz="1299" b="1" noProof="0" dirty="0">
                <a:solidFill>
                  <a:srgbClr val="000000"/>
                </a:solidFill>
                <a:latin typeface="Arial Nova Condensed Bold"/>
                <a:ea typeface="Arial Nova Condensed Bold"/>
                <a:cs typeface="Arial Nova Condensed Bold"/>
                <a:sym typeface="Arial Nova Condensed Bold"/>
              </a:rPr>
              <a:t>Event cards</a:t>
            </a:r>
          </a:p>
        </p:txBody>
      </p:sp>
      <p:sp>
        <p:nvSpPr>
          <p:cNvPr id="14" name="TextBox 14"/>
          <p:cNvSpPr txBox="1"/>
          <p:nvPr/>
        </p:nvSpPr>
        <p:spPr>
          <a:xfrm>
            <a:off x="1966780" y="4900811"/>
            <a:ext cx="2828420" cy="1708150"/>
          </a:xfrm>
          <a:prstGeom prst="rect">
            <a:avLst/>
          </a:prstGeom>
        </p:spPr>
        <p:txBody>
          <a:bodyPr lIns="0" tIns="0" rIns="0" bIns="0" rtlCol="0" anchor="t">
            <a:spAutoFit/>
          </a:bodyPr>
          <a:lstStyle/>
          <a:p>
            <a:pPr algn="just">
              <a:lnSpc>
                <a:spcPts val="1399"/>
              </a:lnSpc>
            </a:pPr>
            <a:r>
              <a:rPr lang="en-US" sz="999" noProof="0" dirty="0">
                <a:solidFill>
                  <a:srgbClr val="000000"/>
                </a:solidFill>
                <a:latin typeface="Arial Nova Condensed"/>
                <a:ea typeface="Arial Nova Condensed"/>
                <a:cs typeface="Arial Nova Condensed"/>
                <a:sym typeface="Arial Nova Condensed"/>
              </a:rPr>
              <a:t>The </a:t>
            </a:r>
            <a:r>
              <a:rPr lang="en-US" sz="999" b="1" noProof="0" dirty="0">
                <a:solidFill>
                  <a:srgbClr val="000000"/>
                </a:solidFill>
                <a:latin typeface="Arial Nova Condensed Bold"/>
                <a:ea typeface="Arial Nova Condensed Bold"/>
                <a:cs typeface="Arial Nova Condensed Bold"/>
                <a:sym typeface="Arial Nova Condensed Bold"/>
              </a:rPr>
              <a:t>Event</a:t>
            </a:r>
            <a:r>
              <a:rPr lang="en-US" sz="999" noProof="0" dirty="0">
                <a:solidFill>
                  <a:srgbClr val="000000"/>
                </a:solidFill>
                <a:latin typeface="Arial Nova Condensed"/>
                <a:ea typeface="Arial Nova Condensed"/>
                <a:cs typeface="Arial Nova Condensed"/>
                <a:sym typeface="Arial Nova Condensed"/>
              </a:rPr>
              <a:t> cards are numbered from 1 to 14, including a special 1b card. </a:t>
            </a:r>
          </a:p>
          <a:p>
            <a:pPr algn="just">
              <a:lnSpc>
                <a:spcPts val="1399"/>
              </a:lnSpc>
            </a:pPr>
            <a:endParaRPr lang="en-US" sz="999" noProof="0" dirty="0">
              <a:solidFill>
                <a:srgbClr val="000000"/>
              </a:solidFill>
              <a:latin typeface="Arial Nova Condensed"/>
              <a:ea typeface="Arial Nova Condensed"/>
              <a:cs typeface="Arial Nova Condensed"/>
              <a:sym typeface="Arial Nova Condensed"/>
            </a:endParaRPr>
          </a:p>
          <a:p>
            <a:pPr algn="just">
              <a:lnSpc>
                <a:spcPts val="1399"/>
              </a:lnSpc>
              <a:spcBef>
                <a:spcPct val="0"/>
              </a:spcBef>
            </a:pPr>
            <a:r>
              <a:rPr lang="en-US" sz="999" noProof="0" dirty="0">
                <a:solidFill>
                  <a:srgbClr val="000000"/>
                </a:solidFill>
                <a:latin typeface="Arial Nova Condensed"/>
                <a:ea typeface="Arial Nova Condensed"/>
                <a:cs typeface="Arial Nova Condensed"/>
                <a:sym typeface="Arial Nova Condensed"/>
              </a:rPr>
              <a:t>Each card describes </a:t>
            </a:r>
            <a:r>
              <a:rPr lang="en-US" sz="999" b="1" noProof="0" dirty="0">
                <a:solidFill>
                  <a:srgbClr val="000000"/>
                </a:solidFill>
                <a:latin typeface="Arial Nova Condensed"/>
                <a:ea typeface="Arial Nova Condensed"/>
                <a:cs typeface="Arial Nova Condensed"/>
                <a:sym typeface="Arial Nova Condensed"/>
              </a:rPr>
              <a:t>an</a:t>
            </a:r>
            <a:r>
              <a:rPr lang="en-US" sz="999" noProof="0" dirty="0">
                <a:solidFill>
                  <a:srgbClr val="000000"/>
                </a:solidFill>
                <a:latin typeface="Arial Nova Condensed"/>
                <a:ea typeface="Arial Nova Condensed"/>
                <a:cs typeface="Arial Nova Condensed"/>
                <a:sym typeface="Arial Nova Condensed"/>
              </a:rPr>
              <a:t> </a:t>
            </a:r>
            <a:r>
              <a:rPr lang="en-US" sz="999" b="1" noProof="0" dirty="0">
                <a:solidFill>
                  <a:srgbClr val="000000"/>
                </a:solidFill>
                <a:latin typeface="Arial Nova Condensed"/>
                <a:ea typeface="Arial Nova Condensed"/>
                <a:cs typeface="Arial Nova Condensed"/>
                <a:sym typeface="Arial Nova Condensed"/>
              </a:rPr>
              <a:t>event</a:t>
            </a:r>
            <a:r>
              <a:rPr lang="en-US" sz="999" noProof="0" dirty="0">
                <a:solidFill>
                  <a:srgbClr val="000000"/>
                </a:solidFill>
                <a:latin typeface="Arial Nova Condensed"/>
                <a:ea typeface="Arial Nova Condensed"/>
                <a:cs typeface="Arial Nova Condensed"/>
                <a:sym typeface="Arial Nova Condensed"/>
              </a:rPr>
              <a:t> (sometimes real, sometimes fictional but rooted in reality) that occurs in TechCity and </a:t>
            </a:r>
            <a:r>
              <a:rPr lang="en-US" sz="999" b="1" noProof="0" dirty="0">
                <a:solidFill>
                  <a:srgbClr val="000000"/>
                </a:solidFill>
                <a:latin typeface="Arial Nova Condensed"/>
                <a:ea typeface="Arial Nova Condensed"/>
                <a:cs typeface="Arial Nova Condensed"/>
                <a:sym typeface="Arial Nova Condensed"/>
              </a:rPr>
              <a:t>an</a:t>
            </a:r>
            <a:r>
              <a:rPr lang="en-US" sz="999" noProof="0" dirty="0">
                <a:solidFill>
                  <a:srgbClr val="000000"/>
                </a:solidFill>
                <a:latin typeface="Arial Nova Condensed"/>
                <a:ea typeface="Arial Nova Condensed"/>
                <a:cs typeface="Arial Nova Condensed"/>
                <a:sym typeface="Arial Nova Condensed"/>
              </a:rPr>
              <a:t> </a:t>
            </a:r>
            <a:r>
              <a:rPr lang="en-US" sz="999" b="1" noProof="0" dirty="0">
                <a:solidFill>
                  <a:srgbClr val="000000"/>
                </a:solidFill>
                <a:latin typeface="Arial Nova Condensed Bold"/>
                <a:ea typeface="Arial Nova Condensed Bold"/>
                <a:cs typeface="Arial Nova Condensed Bold"/>
                <a:sym typeface="Arial Nova Condensed Bold"/>
              </a:rPr>
              <a:t>action</a:t>
            </a:r>
            <a:r>
              <a:rPr lang="en-US" sz="999" noProof="0" dirty="0">
                <a:solidFill>
                  <a:srgbClr val="000000"/>
                </a:solidFill>
              </a:rPr>
              <a:t>,</a:t>
            </a:r>
            <a:r>
              <a:rPr lang="en-US" sz="999" b="1" noProof="0" dirty="0">
                <a:solidFill>
                  <a:srgbClr val="000000"/>
                </a:solidFill>
                <a:latin typeface="Arial Nova Condensed Bold"/>
                <a:ea typeface="Arial Nova Condensed Bold"/>
                <a:cs typeface="Arial Nova Condensed Bold"/>
                <a:sym typeface="Arial Nova Condensed Bold"/>
              </a:rPr>
              <a:t> </a:t>
            </a:r>
            <a:r>
              <a:rPr lang="en-US" sz="999" noProof="0" dirty="0">
                <a:solidFill>
                  <a:srgbClr val="000000"/>
                </a:solidFill>
                <a:latin typeface="Arial Nova Condensed"/>
                <a:ea typeface="Arial Nova Condensed"/>
                <a:cs typeface="Arial Nova Condensed"/>
                <a:sym typeface="Arial Nova Condensed"/>
              </a:rPr>
              <a:t>which is to be read out at the start of each round and which applies to all the players. These events introduce unforeseen situations and additional challenges, which significantly influence the course of the game.</a:t>
            </a:r>
          </a:p>
        </p:txBody>
      </p:sp>
      <p:sp>
        <p:nvSpPr>
          <p:cNvPr id="15" name="TextBox 15"/>
          <p:cNvSpPr txBox="1"/>
          <p:nvPr/>
        </p:nvSpPr>
        <p:spPr>
          <a:xfrm>
            <a:off x="2638600" y="7076925"/>
            <a:ext cx="50800" cy="143722"/>
          </a:xfrm>
          <a:prstGeom prst="rect">
            <a:avLst/>
          </a:prstGeom>
        </p:spPr>
        <p:txBody>
          <a:bodyPr lIns="0" tIns="0" rIns="0" bIns="0" rtlCol="0" anchor="t">
            <a:spAutoFit/>
          </a:bodyPr>
          <a:lstStyle/>
          <a:p>
            <a:pPr algn="ctr">
              <a:lnSpc>
                <a:spcPts val="1120"/>
              </a:lnSpc>
              <a:spcBef>
                <a:spcPct val="0"/>
              </a:spcBef>
            </a:pPr>
            <a:r>
              <a:rPr lang="en-US" sz="800" noProof="0" dirty="0">
                <a:solidFill>
                  <a:srgbClr val="000000"/>
                </a:solidFill>
                <a:latin typeface="Arial Nova Condensed"/>
                <a:ea typeface="Arial Nova Condensed"/>
                <a:cs typeface="Arial Nova Condensed"/>
                <a:sym typeface="Arial Nova Condensed"/>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ec6ae400-df67-4829-9ed1-e30babf5eeda" xsi:nil="true"/>
    <lcf76f155ced4ddcb4097134ff3c332f xmlns="92e136f1-1372-40b1-86e2-efbf51f8ef50">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DCCC1B8BBCBD044B0A3ED87D4360FB2" ma:contentTypeVersion="19" ma:contentTypeDescription="Create a new document." ma:contentTypeScope="" ma:versionID="9f64194a6cffcc718124d74dbaf9da84">
  <xsd:schema xmlns:xsd="http://www.w3.org/2001/XMLSchema" xmlns:xs="http://www.w3.org/2001/XMLSchema" xmlns:p="http://schemas.microsoft.com/office/2006/metadata/properties" xmlns:ns2="92e136f1-1372-40b1-86e2-efbf51f8ef50" xmlns:ns3="ec6ae400-df67-4829-9ed1-e30babf5eeda" targetNamespace="http://schemas.microsoft.com/office/2006/metadata/properties" ma:root="true" ma:fieldsID="e49a1c289518b97199c38ec431804364" ns2:_="" ns3:_="">
    <xsd:import namespace="92e136f1-1372-40b1-86e2-efbf51f8ef50"/>
    <xsd:import namespace="ec6ae400-df67-4829-9ed1-e30babf5eed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Location"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e136f1-1372-40b1-86e2-efbf51f8ef5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Location" ma:index="11" nillable="true" ma:displayName="Location" ma:internalName="MediaServiceLocation"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c37446-e390-4bf4-b5f2-94ca7428652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BillingMetadata" ma:index="25"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c6ae400-df67-4829-9ed1-e30babf5eeda"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07a4aefd-c564-4445-a828-e502de547f3c}" ma:internalName="TaxCatchAll" ma:showField="CatchAllData" ma:web="ec6ae400-df67-4829-9ed1-e30babf5eed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435B4DA-2572-463F-B388-F5830C05F1F9}">
  <ds:schemaRefs>
    <ds:schemaRef ds:uri="http://schemas.microsoft.com/sharepoint/v3/contenttype/forms"/>
  </ds:schemaRefs>
</ds:datastoreItem>
</file>

<file path=customXml/itemProps2.xml><?xml version="1.0" encoding="utf-8"?>
<ds:datastoreItem xmlns:ds="http://schemas.openxmlformats.org/officeDocument/2006/customXml" ds:itemID="{2FE08A05-BEC3-4613-BC0B-6F86C6EF0B66}">
  <ds:schemaRefs>
    <ds:schemaRef ds:uri="http://schemas.microsoft.com/office/2006/metadata/properties"/>
    <ds:schemaRef ds:uri="http://schemas.microsoft.com/office/infopath/2007/PartnerControls"/>
    <ds:schemaRef ds:uri="ec6ae400-df67-4829-9ed1-e30babf5eeda"/>
    <ds:schemaRef ds:uri="92e136f1-1372-40b1-86e2-efbf51f8ef50"/>
  </ds:schemaRefs>
</ds:datastoreItem>
</file>

<file path=customXml/itemProps3.xml><?xml version="1.0" encoding="utf-8"?>
<ds:datastoreItem xmlns:ds="http://schemas.openxmlformats.org/officeDocument/2006/customXml" ds:itemID="{EFA9D9F3-98A3-4959-9165-8080D1DFAB98}"/>
</file>

<file path=docProps/app.xml><?xml version="1.0" encoding="utf-8"?>
<Properties xmlns="http://schemas.openxmlformats.org/officeDocument/2006/extended-properties" xmlns:vt="http://schemas.openxmlformats.org/officeDocument/2006/docPropsVTypes">
  <TotalTime>107</TotalTime>
  <Words>2797</Words>
  <Application>Microsoft Office PowerPoint</Application>
  <PresentationFormat>Personnalisé</PresentationFormat>
  <Paragraphs>201</Paragraphs>
  <Slides>16</Slides>
  <Notes>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16</vt:i4>
      </vt:variant>
    </vt:vector>
  </HeadingPairs>
  <TitlesOfParts>
    <vt:vector size="24" baseType="lpstr">
      <vt:lpstr>Arial Nova Condensed Bold</vt:lpstr>
      <vt:lpstr>More Sugar Thin</vt:lpstr>
      <vt:lpstr>Arial Nova Condensed Light Italics</vt:lpstr>
      <vt:lpstr>Arial</vt:lpstr>
      <vt:lpstr>Arial Nova Condensed Italics</vt:lpstr>
      <vt:lpstr>Calibri</vt:lpstr>
      <vt:lpstr>Arial Nova Condensed</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Livret de Règles - Phone Impact</dc:title>
  <dc:creator>Mark Whitaker</dc:creator>
  <cp:lastModifiedBy>PRASEUTH Guilain</cp:lastModifiedBy>
  <cp:revision>18</cp:revision>
  <dcterms:created xsi:type="dcterms:W3CDTF">2006-08-16T00:00:00Z</dcterms:created>
  <dcterms:modified xsi:type="dcterms:W3CDTF">2025-04-22T15:10:46Z</dcterms:modified>
  <dc:identifier>DAGOYS-Sq6Y</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0x0101003DCCC1B8BBCBD044B0A3ED87D4360FB2</vt:lpwstr>
  </property>
  <property fmtid="{D5CDD505-2E9C-101B-9397-08002B2CF9AE}" pid="3" name="MediaServiceImageTags">
    <vt:lpwstr/>
  </property>
</Properties>
</file>